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55"/>
  </p:notesMasterIdLst>
  <p:handoutMasterIdLst>
    <p:handoutMasterId r:id="rId56"/>
  </p:handoutMasterIdLst>
  <p:sldIdLst>
    <p:sldId id="287" r:id="rId2"/>
    <p:sldId id="415" r:id="rId3"/>
    <p:sldId id="416" r:id="rId4"/>
    <p:sldId id="412" r:id="rId5"/>
    <p:sldId id="288" r:id="rId6"/>
    <p:sldId id="364" r:id="rId7"/>
    <p:sldId id="355" r:id="rId8"/>
    <p:sldId id="365" r:id="rId9"/>
    <p:sldId id="366" r:id="rId10"/>
    <p:sldId id="368" r:id="rId11"/>
    <p:sldId id="367" r:id="rId12"/>
    <p:sldId id="386" r:id="rId13"/>
    <p:sldId id="369" r:id="rId14"/>
    <p:sldId id="370" r:id="rId15"/>
    <p:sldId id="372" r:id="rId16"/>
    <p:sldId id="354" r:id="rId17"/>
    <p:sldId id="373" r:id="rId18"/>
    <p:sldId id="374" r:id="rId19"/>
    <p:sldId id="375" r:id="rId20"/>
    <p:sldId id="376" r:id="rId21"/>
    <p:sldId id="356" r:id="rId22"/>
    <p:sldId id="377" r:id="rId23"/>
    <p:sldId id="379" r:id="rId24"/>
    <p:sldId id="378" r:id="rId25"/>
    <p:sldId id="383" r:id="rId26"/>
    <p:sldId id="411" r:id="rId27"/>
    <p:sldId id="410" r:id="rId28"/>
    <p:sldId id="326" r:id="rId29"/>
    <p:sldId id="358" r:id="rId30"/>
    <p:sldId id="384" r:id="rId31"/>
    <p:sldId id="388" r:id="rId32"/>
    <p:sldId id="387" r:id="rId33"/>
    <p:sldId id="389" r:id="rId34"/>
    <p:sldId id="391" r:id="rId35"/>
    <p:sldId id="393" r:id="rId36"/>
    <p:sldId id="395" r:id="rId37"/>
    <p:sldId id="396" r:id="rId38"/>
    <p:sldId id="397" r:id="rId39"/>
    <p:sldId id="390" r:id="rId40"/>
    <p:sldId id="414" r:id="rId41"/>
    <p:sldId id="402" r:id="rId42"/>
    <p:sldId id="400" r:id="rId43"/>
    <p:sldId id="418" r:id="rId44"/>
    <p:sldId id="360" r:id="rId45"/>
    <p:sldId id="401" r:id="rId46"/>
    <p:sldId id="404" r:id="rId47"/>
    <p:sldId id="405" r:id="rId48"/>
    <p:sldId id="359" r:id="rId49"/>
    <p:sldId id="407" r:id="rId50"/>
    <p:sldId id="409" r:id="rId51"/>
    <p:sldId id="408" r:id="rId52"/>
    <p:sldId id="413" r:id="rId53"/>
    <p:sldId id="417"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7">
          <p15:clr>
            <a:srgbClr val="A4A3A4"/>
          </p15:clr>
        </p15:guide>
        <p15:guide id="2" pos="12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Tsai" initials="" lastIdx="3" clrIdx="0"/>
  <p:cmAuthor id="1" name="Daniel Deniz" initials="DD" lastIdx="1" clrIdx="1">
    <p:extLst/>
  </p:cmAuthor>
  <p:cmAuthor id="2" name="David Hindman PhD" initials="DWH" lastIdx="5" clrIdx="2">
    <p:extLst/>
  </p:cmAuthor>
  <p:cmAuthor id="3" name="Greg Schwarz" initials="GS"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4C071"/>
    <a:srgbClr val="53BB6D"/>
    <a:srgbClr val="55BF6E"/>
    <a:srgbClr val="6ABF83"/>
    <a:srgbClr val="5EBF71"/>
    <a:srgbClr val="64C977"/>
    <a:srgbClr val="FFA35D"/>
    <a:srgbClr val="FFB87B"/>
    <a:srgbClr val="F2F0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78620" autoAdjust="0"/>
  </p:normalViewPr>
  <p:slideViewPr>
    <p:cSldViewPr snapToGrid="0" snapToObjects="1" showGuides="1">
      <p:cViewPr varScale="1">
        <p:scale>
          <a:sx n="90" d="100"/>
          <a:sy n="90" d="100"/>
        </p:scale>
        <p:origin x="2070" y="0"/>
      </p:cViewPr>
      <p:guideLst>
        <p:guide orient="horz" pos="2567"/>
        <p:guide pos="129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31032-C439-492A-BD6B-43A4026634F2}" type="doc">
      <dgm:prSet loTypeId="urn:microsoft.com/office/officeart/2005/8/layout/pyramid3" loCatId="pyramid" qsTypeId="urn:microsoft.com/office/officeart/2005/8/quickstyle/simple1" qsCatId="simple" csTypeId="urn:microsoft.com/office/officeart/2005/8/colors/accent5_4" csCatId="accent5" phldr="1"/>
      <dgm:spPr/>
    </dgm:pt>
    <dgm:pt modelId="{5509887F-6BED-43EB-9A74-CB6E90ED3CA0}">
      <dgm:prSet phldrT="[Text]" custT="1"/>
      <dgm:spPr/>
      <dgm:t>
        <a:bodyPr/>
        <a:lstStyle/>
        <a:p>
          <a:r>
            <a:rPr lang="en-US" sz="8800" dirty="0"/>
            <a:t>Problem</a:t>
          </a:r>
        </a:p>
      </dgm:t>
    </dgm:pt>
    <dgm:pt modelId="{1F4B8083-5563-429E-BE6D-544FFFECF652}" type="parTrans" cxnId="{9274AF61-E3D3-4C4D-93E7-7839C3FBEBA4}">
      <dgm:prSet/>
      <dgm:spPr/>
      <dgm:t>
        <a:bodyPr/>
        <a:lstStyle/>
        <a:p>
          <a:endParaRPr lang="en-US"/>
        </a:p>
      </dgm:t>
    </dgm:pt>
    <dgm:pt modelId="{27B1EA24-438A-4BB4-A3A9-E7C1D43F3FC2}" type="sibTrans" cxnId="{9274AF61-E3D3-4C4D-93E7-7839C3FBEBA4}">
      <dgm:prSet/>
      <dgm:spPr/>
      <dgm:t>
        <a:bodyPr/>
        <a:lstStyle/>
        <a:p>
          <a:endParaRPr lang="en-US"/>
        </a:p>
      </dgm:t>
    </dgm:pt>
    <dgm:pt modelId="{34C1ABA6-4CD2-42F7-BD14-E68F69C0EC10}">
      <dgm:prSet phldrT="[Text]" custT="1"/>
      <dgm:spPr/>
      <dgm:t>
        <a:bodyPr/>
        <a:lstStyle/>
        <a:p>
          <a:r>
            <a:rPr lang="en-US" sz="4400" dirty="0"/>
            <a:t>Goal</a:t>
          </a:r>
        </a:p>
      </dgm:t>
    </dgm:pt>
    <dgm:pt modelId="{0F10EDC1-2F1C-4142-B019-27115ADDDE34}" type="parTrans" cxnId="{FAEB2BF8-60DF-4C21-BBF7-6C9BC270B739}">
      <dgm:prSet/>
      <dgm:spPr/>
      <dgm:t>
        <a:bodyPr/>
        <a:lstStyle/>
        <a:p>
          <a:endParaRPr lang="en-US"/>
        </a:p>
      </dgm:t>
    </dgm:pt>
    <dgm:pt modelId="{B2F3204A-82CB-4296-9924-79E865426E0A}" type="sibTrans" cxnId="{FAEB2BF8-60DF-4C21-BBF7-6C9BC270B739}">
      <dgm:prSet/>
      <dgm:spPr/>
      <dgm:t>
        <a:bodyPr/>
        <a:lstStyle/>
        <a:p>
          <a:endParaRPr lang="en-US"/>
        </a:p>
      </dgm:t>
    </dgm:pt>
    <dgm:pt modelId="{6FD10D7B-C09A-4908-A8EA-FA58D4676C27}">
      <dgm:prSet phldrT="[Text]" custT="1"/>
      <dgm:spPr>
        <a:solidFill>
          <a:schemeClr val="tx2">
            <a:lumMod val="60000"/>
            <a:lumOff val="40000"/>
          </a:schemeClr>
        </a:solidFill>
      </dgm:spPr>
      <dgm:t>
        <a:bodyPr/>
        <a:lstStyle/>
        <a:p>
          <a:r>
            <a:rPr lang="en-US" sz="2200" dirty="0"/>
            <a:t>Objective</a:t>
          </a:r>
        </a:p>
      </dgm:t>
    </dgm:pt>
    <dgm:pt modelId="{52A8EC29-E309-4B12-AE7E-AD0CAFE6C923}" type="parTrans" cxnId="{F640F015-4043-4644-B4E8-9329BDB8394A}">
      <dgm:prSet/>
      <dgm:spPr/>
      <dgm:t>
        <a:bodyPr/>
        <a:lstStyle/>
        <a:p>
          <a:endParaRPr lang="en-US"/>
        </a:p>
      </dgm:t>
    </dgm:pt>
    <dgm:pt modelId="{8145D2F7-4490-4985-8F52-F6B2EC46A26B}" type="sibTrans" cxnId="{F640F015-4043-4644-B4E8-9329BDB8394A}">
      <dgm:prSet/>
      <dgm:spPr/>
      <dgm:t>
        <a:bodyPr/>
        <a:lstStyle/>
        <a:p>
          <a:endParaRPr lang="en-US"/>
        </a:p>
      </dgm:t>
    </dgm:pt>
    <dgm:pt modelId="{052AB62D-5975-4CF9-818E-B801ABAF96D6}" type="pres">
      <dgm:prSet presAssocID="{13831032-C439-492A-BD6B-43A4026634F2}" presName="Name0" presStyleCnt="0">
        <dgm:presLayoutVars>
          <dgm:dir/>
          <dgm:animLvl val="lvl"/>
          <dgm:resizeHandles val="exact"/>
        </dgm:presLayoutVars>
      </dgm:prSet>
      <dgm:spPr/>
    </dgm:pt>
    <dgm:pt modelId="{26CAD729-F893-4EB7-9408-EBA99E2EFDFD}" type="pres">
      <dgm:prSet presAssocID="{5509887F-6BED-43EB-9A74-CB6E90ED3CA0}" presName="Name8" presStyleCnt="0"/>
      <dgm:spPr/>
    </dgm:pt>
    <dgm:pt modelId="{C3F403D2-E281-491E-B251-4BB3E3E4C9F2}" type="pres">
      <dgm:prSet presAssocID="{5509887F-6BED-43EB-9A74-CB6E90ED3CA0}" presName="level" presStyleLbl="node1" presStyleIdx="0" presStyleCnt="3">
        <dgm:presLayoutVars>
          <dgm:chMax val="1"/>
          <dgm:bulletEnabled val="1"/>
        </dgm:presLayoutVars>
      </dgm:prSet>
      <dgm:spPr/>
    </dgm:pt>
    <dgm:pt modelId="{0983F0C3-DB01-45D3-B326-7733740A1083}" type="pres">
      <dgm:prSet presAssocID="{5509887F-6BED-43EB-9A74-CB6E90ED3CA0}" presName="levelTx" presStyleLbl="revTx" presStyleIdx="0" presStyleCnt="0">
        <dgm:presLayoutVars>
          <dgm:chMax val="1"/>
          <dgm:bulletEnabled val="1"/>
        </dgm:presLayoutVars>
      </dgm:prSet>
      <dgm:spPr/>
    </dgm:pt>
    <dgm:pt modelId="{57562E5A-05C1-4D2F-A502-6B8348C37BF0}" type="pres">
      <dgm:prSet presAssocID="{34C1ABA6-4CD2-42F7-BD14-E68F69C0EC10}" presName="Name8" presStyleCnt="0"/>
      <dgm:spPr/>
    </dgm:pt>
    <dgm:pt modelId="{539E6687-915D-48B7-9D55-06C2CD80E360}" type="pres">
      <dgm:prSet presAssocID="{34C1ABA6-4CD2-42F7-BD14-E68F69C0EC10}" presName="level" presStyleLbl="node1" presStyleIdx="1" presStyleCnt="3">
        <dgm:presLayoutVars>
          <dgm:chMax val="1"/>
          <dgm:bulletEnabled val="1"/>
        </dgm:presLayoutVars>
      </dgm:prSet>
      <dgm:spPr/>
    </dgm:pt>
    <dgm:pt modelId="{DAC06F0A-675E-4C3C-B67B-745DCC84B028}" type="pres">
      <dgm:prSet presAssocID="{34C1ABA6-4CD2-42F7-BD14-E68F69C0EC10}" presName="levelTx" presStyleLbl="revTx" presStyleIdx="0" presStyleCnt="0">
        <dgm:presLayoutVars>
          <dgm:chMax val="1"/>
          <dgm:bulletEnabled val="1"/>
        </dgm:presLayoutVars>
      </dgm:prSet>
      <dgm:spPr/>
    </dgm:pt>
    <dgm:pt modelId="{AC629A5C-BD43-4056-9538-AD9F0282DFAF}" type="pres">
      <dgm:prSet presAssocID="{6FD10D7B-C09A-4908-A8EA-FA58D4676C27}" presName="Name8" presStyleCnt="0"/>
      <dgm:spPr/>
    </dgm:pt>
    <dgm:pt modelId="{4B26C262-A0D2-495E-AFEB-C490D8895097}" type="pres">
      <dgm:prSet presAssocID="{6FD10D7B-C09A-4908-A8EA-FA58D4676C27}" presName="level" presStyleLbl="node1" presStyleIdx="2" presStyleCnt="3" custLinFactNeighborX="-1054" custLinFactNeighborY="0">
        <dgm:presLayoutVars>
          <dgm:chMax val="1"/>
          <dgm:bulletEnabled val="1"/>
        </dgm:presLayoutVars>
      </dgm:prSet>
      <dgm:spPr/>
    </dgm:pt>
    <dgm:pt modelId="{9DD6F329-E117-4925-B975-7069B3EDD559}" type="pres">
      <dgm:prSet presAssocID="{6FD10D7B-C09A-4908-A8EA-FA58D4676C27}" presName="levelTx" presStyleLbl="revTx" presStyleIdx="0" presStyleCnt="0">
        <dgm:presLayoutVars>
          <dgm:chMax val="1"/>
          <dgm:bulletEnabled val="1"/>
        </dgm:presLayoutVars>
      </dgm:prSet>
      <dgm:spPr/>
    </dgm:pt>
  </dgm:ptLst>
  <dgm:cxnLst>
    <dgm:cxn modelId="{F640F015-4043-4644-B4E8-9329BDB8394A}" srcId="{13831032-C439-492A-BD6B-43A4026634F2}" destId="{6FD10D7B-C09A-4908-A8EA-FA58D4676C27}" srcOrd="2" destOrd="0" parTransId="{52A8EC29-E309-4B12-AE7E-AD0CAFE6C923}" sibTransId="{8145D2F7-4490-4985-8F52-F6B2EC46A26B}"/>
    <dgm:cxn modelId="{91D88C28-1838-4111-8485-F4D16E75CCA7}" type="presOf" srcId="{6FD10D7B-C09A-4908-A8EA-FA58D4676C27}" destId="{4B26C262-A0D2-495E-AFEB-C490D8895097}" srcOrd="0" destOrd="0" presId="urn:microsoft.com/office/officeart/2005/8/layout/pyramid3"/>
    <dgm:cxn modelId="{9274AF61-E3D3-4C4D-93E7-7839C3FBEBA4}" srcId="{13831032-C439-492A-BD6B-43A4026634F2}" destId="{5509887F-6BED-43EB-9A74-CB6E90ED3CA0}" srcOrd="0" destOrd="0" parTransId="{1F4B8083-5563-429E-BE6D-544FFFECF652}" sibTransId="{27B1EA24-438A-4BB4-A3A9-E7C1D43F3FC2}"/>
    <dgm:cxn modelId="{2F9E9567-C3DF-48CF-884A-203788F1334C}" type="presOf" srcId="{5509887F-6BED-43EB-9A74-CB6E90ED3CA0}" destId="{C3F403D2-E281-491E-B251-4BB3E3E4C9F2}" srcOrd="0" destOrd="0" presId="urn:microsoft.com/office/officeart/2005/8/layout/pyramid3"/>
    <dgm:cxn modelId="{BC54264E-A204-4DB4-98FE-8A5B70EFFCDD}" type="presOf" srcId="{34C1ABA6-4CD2-42F7-BD14-E68F69C0EC10}" destId="{DAC06F0A-675E-4C3C-B67B-745DCC84B028}" srcOrd="1" destOrd="0" presId="urn:microsoft.com/office/officeart/2005/8/layout/pyramid3"/>
    <dgm:cxn modelId="{C0A6B687-FEA5-4C66-B27D-6C0D39DF69B6}" type="presOf" srcId="{5509887F-6BED-43EB-9A74-CB6E90ED3CA0}" destId="{0983F0C3-DB01-45D3-B326-7733740A1083}" srcOrd="1" destOrd="0" presId="urn:microsoft.com/office/officeart/2005/8/layout/pyramid3"/>
    <dgm:cxn modelId="{52359D9F-113A-4FB4-833A-B835660C3ABF}" type="presOf" srcId="{6FD10D7B-C09A-4908-A8EA-FA58D4676C27}" destId="{9DD6F329-E117-4925-B975-7069B3EDD559}" srcOrd="1" destOrd="0" presId="urn:microsoft.com/office/officeart/2005/8/layout/pyramid3"/>
    <dgm:cxn modelId="{F92F65E8-39A4-46A0-AB2D-B6A8537C6A7D}" type="presOf" srcId="{13831032-C439-492A-BD6B-43A4026634F2}" destId="{052AB62D-5975-4CF9-818E-B801ABAF96D6}" srcOrd="0" destOrd="0" presId="urn:microsoft.com/office/officeart/2005/8/layout/pyramid3"/>
    <dgm:cxn modelId="{FAEB2BF8-60DF-4C21-BBF7-6C9BC270B739}" srcId="{13831032-C439-492A-BD6B-43A4026634F2}" destId="{34C1ABA6-4CD2-42F7-BD14-E68F69C0EC10}" srcOrd="1" destOrd="0" parTransId="{0F10EDC1-2F1C-4142-B019-27115ADDDE34}" sibTransId="{B2F3204A-82CB-4296-9924-79E865426E0A}"/>
    <dgm:cxn modelId="{CF393CFA-69C2-4EF6-AB68-3887821BE07F}" type="presOf" srcId="{34C1ABA6-4CD2-42F7-BD14-E68F69C0EC10}" destId="{539E6687-915D-48B7-9D55-06C2CD80E360}" srcOrd="0" destOrd="0" presId="urn:microsoft.com/office/officeart/2005/8/layout/pyramid3"/>
    <dgm:cxn modelId="{C15776C0-845E-4609-8B49-48A3F8773277}" type="presParOf" srcId="{052AB62D-5975-4CF9-818E-B801ABAF96D6}" destId="{26CAD729-F893-4EB7-9408-EBA99E2EFDFD}" srcOrd="0" destOrd="0" presId="urn:microsoft.com/office/officeart/2005/8/layout/pyramid3"/>
    <dgm:cxn modelId="{1C3CEFC5-C41E-435D-AB55-B701643AAE73}" type="presParOf" srcId="{26CAD729-F893-4EB7-9408-EBA99E2EFDFD}" destId="{C3F403D2-E281-491E-B251-4BB3E3E4C9F2}" srcOrd="0" destOrd="0" presId="urn:microsoft.com/office/officeart/2005/8/layout/pyramid3"/>
    <dgm:cxn modelId="{C6B423CB-23C3-4FA8-8AF3-5466ED321F98}" type="presParOf" srcId="{26CAD729-F893-4EB7-9408-EBA99E2EFDFD}" destId="{0983F0C3-DB01-45D3-B326-7733740A1083}" srcOrd="1" destOrd="0" presId="urn:microsoft.com/office/officeart/2005/8/layout/pyramid3"/>
    <dgm:cxn modelId="{5E5153D5-B50D-4DFD-BE74-DF8B8EC35D84}" type="presParOf" srcId="{052AB62D-5975-4CF9-818E-B801ABAF96D6}" destId="{57562E5A-05C1-4D2F-A502-6B8348C37BF0}" srcOrd="1" destOrd="0" presId="urn:microsoft.com/office/officeart/2005/8/layout/pyramid3"/>
    <dgm:cxn modelId="{E1099968-B4FE-4F31-9156-799403A6DCE0}" type="presParOf" srcId="{57562E5A-05C1-4D2F-A502-6B8348C37BF0}" destId="{539E6687-915D-48B7-9D55-06C2CD80E360}" srcOrd="0" destOrd="0" presId="urn:microsoft.com/office/officeart/2005/8/layout/pyramid3"/>
    <dgm:cxn modelId="{6A6E9F97-0EEB-4F4B-AE64-BAF716E174D3}" type="presParOf" srcId="{57562E5A-05C1-4D2F-A502-6B8348C37BF0}" destId="{DAC06F0A-675E-4C3C-B67B-745DCC84B028}" srcOrd="1" destOrd="0" presId="urn:microsoft.com/office/officeart/2005/8/layout/pyramid3"/>
    <dgm:cxn modelId="{FC462B6F-539B-4C08-8427-AB95FDCF6810}" type="presParOf" srcId="{052AB62D-5975-4CF9-818E-B801ABAF96D6}" destId="{AC629A5C-BD43-4056-9538-AD9F0282DFAF}" srcOrd="2" destOrd="0" presId="urn:microsoft.com/office/officeart/2005/8/layout/pyramid3"/>
    <dgm:cxn modelId="{D966CADC-DCE4-4E20-9992-8945AC9AA0BB}" type="presParOf" srcId="{AC629A5C-BD43-4056-9538-AD9F0282DFAF}" destId="{4B26C262-A0D2-495E-AFEB-C490D8895097}" srcOrd="0" destOrd="0" presId="urn:microsoft.com/office/officeart/2005/8/layout/pyramid3"/>
    <dgm:cxn modelId="{C4BF0045-BA31-4E71-839E-31AE8ECB2022}" type="presParOf" srcId="{AC629A5C-BD43-4056-9538-AD9F0282DFAF}" destId="{9DD6F329-E117-4925-B975-7069B3EDD55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403D2-E281-491E-B251-4BB3E3E4C9F2}">
      <dsp:nvSpPr>
        <dsp:cNvPr id="0" name=""/>
        <dsp:cNvSpPr/>
      </dsp:nvSpPr>
      <dsp:spPr>
        <a:xfrm rot="10800000">
          <a:off x="0" y="0"/>
          <a:ext cx="7651376" cy="1408674"/>
        </a:xfrm>
        <a:prstGeom prst="trapezoid">
          <a:avLst>
            <a:gd name="adj" fmla="val 90527"/>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3911600">
            <a:lnSpc>
              <a:spcPct val="90000"/>
            </a:lnSpc>
            <a:spcBef>
              <a:spcPct val="0"/>
            </a:spcBef>
            <a:spcAft>
              <a:spcPct val="35000"/>
            </a:spcAft>
            <a:buNone/>
          </a:pPr>
          <a:r>
            <a:rPr lang="en-US" sz="8800" kern="1200" dirty="0"/>
            <a:t>Problem</a:t>
          </a:r>
        </a:p>
      </dsp:txBody>
      <dsp:txXfrm rot="-10800000">
        <a:off x="1338990" y="0"/>
        <a:ext cx="4973394" cy="1408674"/>
      </dsp:txXfrm>
    </dsp:sp>
    <dsp:sp modelId="{539E6687-915D-48B7-9D55-06C2CD80E360}">
      <dsp:nvSpPr>
        <dsp:cNvPr id="0" name=""/>
        <dsp:cNvSpPr/>
      </dsp:nvSpPr>
      <dsp:spPr>
        <a:xfrm rot="10800000">
          <a:off x="1275229" y="1408674"/>
          <a:ext cx="5100917" cy="1408674"/>
        </a:xfrm>
        <a:prstGeom prst="trapezoid">
          <a:avLst>
            <a:gd name="adj" fmla="val 90527"/>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Goal</a:t>
          </a:r>
        </a:p>
      </dsp:txBody>
      <dsp:txXfrm rot="-10800000">
        <a:off x="2167889" y="1408674"/>
        <a:ext cx="3315596" cy="1408674"/>
      </dsp:txXfrm>
    </dsp:sp>
    <dsp:sp modelId="{4B26C262-A0D2-495E-AFEB-C490D8895097}">
      <dsp:nvSpPr>
        <dsp:cNvPr id="0" name=""/>
        <dsp:cNvSpPr/>
      </dsp:nvSpPr>
      <dsp:spPr>
        <a:xfrm rot="10800000">
          <a:off x="2523576" y="2817348"/>
          <a:ext cx="2550458" cy="1408674"/>
        </a:xfrm>
        <a:prstGeom prst="trapezoid">
          <a:avLst>
            <a:gd name="adj" fmla="val 90527"/>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Objective</a:t>
          </a:r>
        </a:p>
      </dsp:txBody>
      <dsp:txXfrm rot="-10800000">
        <a:off x="2523576" y="2817348"/>
        <a:ext cx="2550458" cy="14086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5" tIns="46582" rIns="93165" bIns="46582"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1" cy="464820"/>
          </a:xfrm>
          <a:prstGeom prst="rect">
            <a:avLst/>
          </a:prstGeom>
        </p:spPr>
        <p:txBody>
          <a:bodyPr vert="horz" lIns="93165" tIns="46582" rIns="93165" bIns="46582" rtlCol="0"/>
          <a:lstStyle>
            <a:lvl1pPr algn="r">
              <a:defRPr sz="1200"/>
            </a:lvl1pPr>
          </a:lstStyle>
          <a:p>
            <a:fld id="{71B6E036-E03C-5842-901C-1E87ADD77BC2}" type="datetimeFigureOut">
              <a:rPr lang="en-US" smtClean="0"/>
              <a:t>10/22/2018</a:t>
            </a:fld>
            <a:endParaRPr lang="en-US" dirty="0"/>
          </a:p>
        </p:txBody>
      </p:sp>
      <p:sp>
        <p:nvSpPr>
          <p:cNvPr id="4" name="Footer Placeholder 3"/>
          <p:cNvSpPr>
            <a:spLocks noGrp="1"/>
          </p:cNvSpPr>
          <p:nvPr>
            <p:ph type="ftr" sz="quarter" idx="2"/>
          </p:nvPr>
        </p:nvSpPr>
        <p:spPr>
          <a:xfrm>
            <a:off x="0" y="8829967"/>
            <a:ext cx="3037841" cy="464820"/>
          </a:xfrm>
          <a:prstGeom prst="rect">
            <a:avLst/>
          </a:prstGeom>
        </p:spPr>
        <p:txBody>
          <a:bodyPr vert="horz" lIns="93165" tIns="46582" rIns="93165"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1" cy="464820"/>
          </a:xfrm>
          <a:prstGeom prst="rect">
            <a:avLst/>
          </a:prstGeom>
        </p:spPr>
        <p:txBody>
          <a:bodyPr vert="horz" lIns="93165" tIns="46582" rIns="93165" bIns="46582" rtlCol="0" anchor="b"/>
          <a:lstStyle>
            <a:lvl1pPr algn="r">
              <a:defRPr sz="1200"/>
            </a:lvl1pPr>
          </a:lstStyle>
          <a:p>
            <a:fld id="{4F5934A8-B8B6-9947-A2AF-466E343BBB87}" type="slidenum">
              <a:rPr lang="en-US" smtClean="0"/>
              <a:t>‹#›</a:t>
            </a:fld>
            <a:endParaRPr lang="en-US" dirty="0"/>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65" tIns="46582" rIns="93165" bIns="46582" rtlCol="0"/>
          <a:lstStyle>
            <a:lvl1pPr algn="l">
              <a:defRPr sz="1200"/>
            </a:lvl1pPr>
          </a:lstStyle>
          <a:p>
            <a:endParaRPr lang="en-US" dirty="0"/>
          </a:p>
        </p:txBody>
      </p:sp>
      <p:sp>
        <p:nvSpPr>
          <p:cNvPr id="3" name="Date Placeholder 2"/>
          <p:cNvSpPr>
            <a:spLocks noGrp="1"/>
          </p:cNvSpPr>
          <p:nvPr>
            <p:ph type="dt" idx="1"/>
          </p:nvPr>
        </p:nvSpPr>
        <p:spPr>
          <a:xfrm>
            <a:off x="3970937" y="0"/>
            <a:ext cx="3037841" cy="464820"/>
          </a:xfrm>
          <a:prstGeom prst="rect">
            <a:avLst/>
          </a:prstGeom>
        </p:spPr>
        <p:txBody>
          <a:bodyPr vert="horz" lIns="93165" tIns="46582" rIns="93165" bIns="46582" rtlCol="0"/>
          <a:lstStyle>
            <a:lvl1pPr algn="r">
              <a:defRPr sz="1200"/>
            </a:lvl1pPr>
          </a:lstStyle>
          <a:p>
            <a:fld id="{2A3EB5FC-1857-1849-8047-3303091A6914}" type="datetimeFigureOut">
              <a:rPr lang="en-US" smtClean="0"/>
              <a:t>10/22/2018</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65" tIns="46582" rIns="93165" bIns="4658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5" tIns="46582" rIns="93165"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1" cy="464820"/>
          </a:xfrm>
          <a:prstGeom prst="rect">
            <a:avLst/>
          </a:prstGeom>
        </p:spPr>
        <p:txBody>
          <a:bodyPr vert="horz" lIns="93165" tIns="46582" rIns="93165"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1" cy="464820"/>
          </a:xfrm>
          <a:prstGeom prst="rect">
            <a:avLst/>
          </a:prstGeom>
        </p:spPr>
        <p:txBody>
          <a:bodyPr vert="horz" lIns="93165" tIns="46582" rIns="93165" bIns="46582" rtlCol="0" anchor="b"/>
          <a:lstStyle>
            <a:lvl1pPr algn="r">
              <a:defRPr sz="1200"/>
            </a:lvl1pPr>
          </a:lstStyle>
          <a:p>
            <a:fld id="{F6DAE0CD-D28B-7943-AABC-BE60ED5BE82C}" type="slidenum">
              <a:rPr lang="en-US" smtClean="0"/>
              <a:t>‹#›</a:t>
            </a:fld>
            <a:endParaRPr lang="en-US" dirty="0"/>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DAE0CD-D28B-7943-AABC-BE60ED5BE82C}" type="slidenum">
              <a:rPr lang="en-US" smtClean="0"/>
              <a:t>0</a:t>
            </a:fld>
            <a:endParaRPr lang="en-US" dirty="0"/>
          </a:p>
        </p:txBody>
      </p:sp>
    </p:spTree>
    <p:extLst>
      <p:ext uri="{BB962C8B-B14F-4D97-AF65-F5344CB8AC3E}">
        <p14:creationId xmlns:p14="http://schemas.microsoft.com/office/powerpoint/2010/main" val="1500191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800" dirty="0"/>
          </a:p>
        </p:txBody>
      </p:sp>
      <p:sp>
        <p:nvSpPr>
          <p:cNvPr id="4" name="Slide Number Placeholder 3"/>
          <p:cNvSpPr>
            <a:spLocks noGrp="1"/>
          </p:cNvSpPr>
          <p:nvPr>
            <p:ph type="sldNum" sz="quarter" idx="10"/>
          </p:nvPr>
        </p:nvSpPr>
        <p:spPr/>
        <p:txBody>
          <a:bodyPr/>
          <a:lstStyle/>
          <a:p>
            <a:fld id="{F6DAE0CD-D28B-7943-AABC-BE60ED5BE82C}" type="slidenum">
              <a:rPr lang="en-US" smtClean="0"/>
              <a:t>12</a:t>
            </a:fld>
            <a:endParaRPr lang="en-US" dirty="0"/>
          </a:p>
        </p:txBody>
      </p:sp>
    </p:spTree>
    <p:extLst>
      <p:ext uri="{BB962C8B-B14F-4D97-AF65-F5344CB8AC3E}">
        <p14:creationId xmlns:p14="http://schemas.microsoft.com/office/powerpoint/2010/main" val="325086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before you can run </a:t>
            </a:r>
          </a:p>
        </p:txBody>
      </p:sp>
      <p:sp>
        <p:nvSpPr>
          <p:cNvPr id="4" name="Slide Number Placeholder 3"/>
          <p:cNvSpPr>
            <a:spLocks noGrp="1"/>
          </p:cNvSpPr>
          <p:nvPr>
            <p:ph type="sldNum" sz="quarter" idx="10"/>
          </p:nvPr>
        </p:nvSpPr>
        <p:spPr/>
        <p:txBody>
          <a:bodyPr/>
          <a:lstStyle/>
          <a:p>
            <a:fld id="{F6DAE0CD-D28B-7943-AABC-BE60ED5BE82C}" type="slidenum">
              <a:rPr lang="en-US" smtClean="0"/>
              <a:t>13</a:t>
            </a:fld>
            <a:endParaRPr lang="en-US" dirty="0"/>
          </a:p>
        </p:txBody>
      </p:sp>
    </p:spTree>
    <p:extLst>
      <p:ext uri="{BB962C8B-B14F-4D97-AF65-F5344CB8AC3E}">
        <p14:creationId xmlns:p14="http://schemas.microsoft.com/office/powerpoint/2010/main" val="193042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before you can run </a:t>
            </a:r>
          </a:p>
        </p:txBody>
      </p:sp>
      <p:sp>
        <p:nvSpPr>
          <p:cNvPr id="4" name="Slide Number Placeholder 3"/>
          <p:cNvSpPr>
            <a:spLocks noGrp="1"/>
          </p:cNvSpPr>
          <p:nvPr>
            <p:ph type="sldNum" sz="quarter" idx="10"/>
          </p:nvPr>
        </p:nvSpPr>
        <p:spPr/>
        <p:txBody>
          <a:bodyPr/>
          <a:lstStyle/>
          <a:p>
            <a:fld id="{F6DAE0CD-D28B-7943-AABC-BE60ED5BE82C}" type="slidenum">
              <a:rPr lang="en-US" smtClean="0"/>
              <a:t>14</a:t>
            </a:fld>
            <a:endParaRPr lang="en-US" dirty="0"/>
          </a:p>
        </p:txBody>
      </p:sp>
    </p:spTree>
    <p:extLst>
      <p:ext uri="{BB962C8B-B14F-4D97-AF65-F5344CB8AC3E}">
        <p14:creationId xmlns:p14="http://schemas.microsoft.com/office/powerpoint/2010/main" val="203686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Compliance</a:t>
            </a:r>
          </a:p>
          <a:p>
            <a:r>
              <a:rPr lang="en-US" dirty="0"/>
              <a:t>Resistance is a difference in goals</a:t>
            </a:r>
          </a:p>
          <a:p>
            <a:r>
              <a:rPr lang="en-US" dirty="0"/>
              <a:t>Collaborative and integrating to combat resistance</a:t>
            </a:r>
          </a:p>
        </p:txBody>
      </p:sp>
      <p:sp>
        <p:nvSpPr>
          <p:cNvPr id="4" name="Slide Number Placeholder 3"/>
          <p:cNvSpPr>
            <a:spLocks noGrp="1"/>
          </p:cNvSpPr>
          <p:nvPr>
            <p:ph type="sldNum" sz="quarter" idx="10"/>
          </p:nvPr>
        </p:nvSpPr>
        <p:spPr/>
        <p:txBody>
          <a:bodyPr/>
          <a:lstStyle/>
          <a:p>
            <a:fld id="{F6DAE0CD-D28B-7943-AABC-BE60ED5BE82C}" type="slidenum">
              <a:rPr lang="en-US" smtClean="0"/>
              <a:t>15</a:t>
            </a:fld>
            <a:endParaRPr lang="en-US" dirty="0"/>
          </a:p>
        </p:txBody>
      </p:sp>
    </p:spTree>
    <p:extLst>
      <p:ext uri="{BB962C8B-B14F-4D97-AF65-F5344CB8AC3E}">
        <p14:creationId xmlns:p14="http://schemas.microsoft.com/office/powerpoint/2010/main" val="6950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process is not just in terms of the therapy office. Any professional engaging a patient in treatment needs to have a therapeutic process, or understanding of the relationship with the patient. </a:t>
            </a:r>
          </a:p>
          <a:p>
            <a:r>
              <a:rPr lang="en-US" dirty="0"/>
              <a:t>Understand before moving into the full process will help alliance and with later goal development. </a:t>
            </a:r>
          </a:p>
          <a:p>
            <a:r>
              <a:rPr lang="en-US" dirty="0"/>
              <a:t>Resistance is when the patient and the provider have different goals. </a:t>
            </a:r>
          </a:p>
        </p:txBody>
      </p:sp>
      <p:sp>
        <p:nvSpPr>
          <p:cNvPr id="4" name="Slide Number Placeholder 3"/>
          <p:cNvSpPr>
            <a:spLocks noGrp="1"/>
          </p:cNvSpPr>
          <p:nvPr>
            <p:ph type="sldNum" sz="quarter" idx="10"/>
          </p:nvPr>
        </p:nvSpPr>
        <p:spPr/>
        <p:txBody>
          <a:bodyPr/>
          <a:lstStyle/>
          <a:p>
            <a:fld id="{F6DAE0CD-D28B-7943-AABC-BE60ED5BE82C}" type="slidenum">
              <a:rPr lang="en-US" smtClean="0"/>
              <a:t>16</a:t>
            </a:fld>
            <a:endParaRPr lang="en-US" dirty="0"/>
          </a:p>
        </p:txBody>
      </p:sp>
    </p:spTree>
    <p:extLst>
      <p:ext uri="{BB962C8B-B14F-4D97-AF65-F5344CB8AC3E}">
        <p14:creationId xmlns:p14="http://schemas.microsoft.com/office/powerpoint/2010/main" val="287899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process is not just in terms of the therapy office. Any professional engaging a patient in treatment needs to have a therapeutic process, or understanding of the relationship with the patient. </a:t>
            </a:r>
          </a:p>
          <a:p>
            <a:r>
              <a:rPr lang="en-US" dirty="0"/>
              <a:t>Long term vs. short term goals</a:t>
            </a:r>
          </a:p>
          <a:p>
            <a:r>
              <a:rPr lang="en-US" dirty="0"/>
              <a:t>Imagine your physician involving you more in the treatment decisions. Here is your prescription vs. here are your options?</a:t>
            </a:r>
          </a:p>
        </p:txBody>
      </p:sp>
      <p:sp>
        <p:nvSpPr>
          <p:cNvPr id="4" name="Slide Number Placeholder 3"/>
          <p:cNvSpPr>
            <a:spLocks noGrp="1"/>
          </p:cNvSpPr>
          <p:nvPr>
            <p:ph type="sldNum" sz="quarter" idx="10"/>
          </p:nvPr>
        </p:nvSpPr>
        <p:spPr/>
        <p:txBody>
          <a:bodyPr/>
          <a:lstStyle/>
          <a:p>
            <a:fld id="{F6DAE0CD-D28B-7943-AABC-BE60ED5BE82C}" type="slidenum">
              <a:rPr lang="en-US" smtClean="0"/>
              <a:t>17</a:t>
            </a:fld>
            <a:endParaRPr lang="en-US" dirty="0"/>
          </a:p>
        </p:txBody>
      </p:sp>
    </p:spTree>
    <p:extLst>
      <p:ext uri="{BB962C8B-B14F-4D97-AF65-F5344CB8AC3E}">
        <p14:creationId xmlns:p14="http://schemas.microsoft.com/office/powerpoint/2010/main" val="353944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process is not just in terms of the therapy office. Any professional engaging a patient in treatment needs to have a therapeutic process, or understanding of the relationship with the patient. </a:t>
            </a:r>
          </a:p>
          <a:p>
            <a:r>
              <a:rPr lang="en-US" dirty="0"/>
              <a:t>Long term vs. short term goals</a:t>
            </a:r>
          </a:p>
        </p:txBody>
      </p:sp>
      <p:sp>
        <p:nvSpPr>
          <p:cNvPr id="4" name="Slide Number Placeholder 3"/>
          <p:cNvSpPr>
            <a:spLocks noGrp="1"/>
          </p:cNvSpPr>
          <p:nvPr>
            <p:ph type="sldNum" sz="quarter" idx="10"/>
          </p:nvPr>
        </p:nvSpPr>
        <p:spPr/>
        <p:txBody>
          <a:bodyPr/>
          <a:lstStyle/>
          <a:p>
            <a:fld id="{F6DAE0CD-D28B-7943-AABC-BE60ED5BE82C}" type="slidenum">
              <a:rPr lang="en-US" smtClean="0"/>
              <a:t>18</a:t>
            </a:fld>
            <a:endParaRPr lang="en-US" dirty="0"/>
          </a:p>
        </p:txBody>
      </p:sp>
    </p:spTree>
    <p:extLst>
      <p:ext uri="{BB962C8B-B14F-4D97-AF65-F5344CB8AC3E}">
        <p14:creationId xmlns:p14="http://schemas.microsoft.com/office/powerpoint/2010/main" val="77412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process is not just in terms of the therapy office. Any professional engaging a patient in treatment needs to have a therapeutic process, or understanding of the relationship with the patient. </a:t>
            </a:r>
          </a:p>
          <a:p>
            <a:r>
              <a:rPr lang="en-US" dirty="0"/>
              <a:t>Long term vs. short term goals</a:t>
            </a:r>
          </a:p>
          <a:p>
            <a:endParaRPr lang="en-US" dirty="0"/>
          </a:p>
          <a:p>
            <a:r>
              <a:rPr lang="en-US" dirty="0"/>
              <a:t>What do you think of when you hear “Compliance”</a:t>
            </a:r>
          </a:p>
        </p:txBody>
      </p:sp>
      <p:sp>
        <p:nvSpPr>
          <p:cNvPr id="4" name="Slide Number Placeholder 3"/>
          <p:cNvSpPr>
            <a:spLocks noGrp="1"/>
          </p:cNvSpPr>
          <p:nvPr>
            <p:ph type="sldNum" sz="quarter" idx="10"/>
          </p:nvPr>
        </p:nvSpPr>
        <p:spPr/>
        <p:txBody>
          <a:bodyPr/>
          <a:lstStyle/>
          <a:p>
            <a:fld id="{F6DAE0CD-D28B-7943-AABC-BE60ED5BE82C}" type="slidenum">
              <a:rPr lang="en-US" smtClean="0"/>
              <a:t>19</a:t>
            </a:fld>
            <a:endParaRPr lang="en-US" dirty="0"/>
          </a:p>
        </p:txBody>
      </p:sp>
    </p:spTree>
    <p:extLst>
      <p:ext uri="{BB962C8B-B14F-4D97-AF65-F5344CB8AC3E}">
        <p14:creationId xmlns:p14="http://schemas.microsoft.com/office/powerpoint/2010/main" val="73830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a:t>Assessment Information</a:t>
            </a:r>
          </a:p>
          <a:p>
            <a:pPr lvl="1"/>
            <a:r>
              <a:rPr lang="en-US" sz="2800" dirty="0"/>
              <a:t>Listen to Their Story</a:t>
            </a:r>
          </a:p>
          <a:p>
            <a:pPr lvl="1"/>
            <a:r>
              <a:rPr lang="en-US" sz="2800" dirty="0"/>
              <a:t>Comprehensive Treatment Plan</a:t>
            </a:r>
          </a:p>
          <a:p>
            <a:pPr lvl="1"/>
            <a:r>
              <a:rPr lang="en-US" sz="2800" dirty="0"/>
              <a:t>Prioritizing goals</a:t>
            </a:r>
          </a:p>
          <a:p>
            <a:pPr marL="465825" lvl="1" defTabSz="465825">
              <a:defRPr/>
            </a:pPr>
            <a:r>
              <a:rPr lang="en-US" sz="2800" dirty="0"/>
              <a:t>Who knows the patient best, the provider or the patient?</a:t>
            </a:r>
          </a:p>
          <a:p>
            <a:pPr lvl="1"/>
            <a:endParaRPr lang="en-US" sz="2800" dirty="0"/>
          </a:p>
        </p:txBody>
      </p:sp>
      <p:sp>
        <p:nvSpPr>
          <p:cNvPr id="4" name="Slide Number Placeholder 3"/>
          <p:cNvSpPr>
            <a:spLocks noGrp="1"/>
          </p:cNvSpPr>
          <p:nvPr>
            <p:ph type="sldNum" sz="quarter" idx="10"/>
          </p:nvPr>
        </p:nvSpPr>
        <p:spPr/>
        <p:txBody>
          <a:bodyPr/>
          <a:lstStyle/>
          <a:p>
            <a:fld id="{F6DAE0CD-D28B-7943-AABC-BE60ED5BE82C}" type="slidenum">
              <a:rPr lang="en-US" smtClean="0"/>
              <a:t>20</a:t>
            </a:fld>
            <a:endParaRPr lang="en-US" dirty="0"/>
          </a:p>
        </p:txBody>
      </p:sp>
    </p:spTree>
    <p:extLst>
      <p:ext uri="{BB962C8B-B14F-4D97-AF65-F5344CB8AC3E}">
        <p14:creationId xmlns:p14="http://schemas.microsoft.com/office/powerpoint/2010/main" val="61955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middle of the story</a:t>
            </a:r>
          </a:p>
        </p:txBody>
      </p:sp>
      <p:sp>
        <p:nvSpPr>
          <p:cNvPr id="4" name="Slide Number Placeholder 3"/>
          <p:cNvSpPr>
            <a:spLocks noGrp="1"/>
          </p:cNvSpPr>
          <p:nvPr>
            <p:ph type="sldNum" sz="quarter" idx="10"/>
          </p:nvPr>
        </p:nvSpPr>
        <p:spPr/>
        <p:txBody>
          <a:bodyPr/>
          <a:lstStyle/>
          <a:p>
            <a:fld id="{F6DAE0CD-D28B-7943-AABC-BE60ED5BE82C}" type="slidenum">
              <a:rPr lang="en-US" smtClean="0"/>
              <a:t>21</a:t>
            </a:fld>
            <a:endParaRPr lang="en-US" dirty="0"/>
          </a:p>
        </p:txBody>
      </p:sp>
    </p:spTree>
    <p:extLst>
      <p:ext uri="{BB962C8B-B14F-4D97-AF65-F5344CB8AC3E}">
        <p14:creationId xmlns:p14="http://schemas.microsoft.com/office/powerpoint/2010/main" val="108650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a:t>
            </a:fld>
            <a:endParaRPr lang="en-US" dirty="0"/>
          </a:p>
        </p:txBody>
      </p:sp>
    </p:spTree>
    <p:extLst>
      <p:ext uri="{BB962C8B-B14F-4D97-AF65-F5344CB8AC3E}">
        <p14:creationId xmlns:p14="http://schemas.microsoft.com/office/powerpoint/2010/main" val="289269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also be a way for patient to begin to think of the problem they want to focus on during treatment</a:t>
            </a:r>
          </a:p>
        </p:txBody>
      </p:sp>
      <p:sp>
        <p:nvSpPr>
          <p:cNvPr id="4" name="Slide Number Placeholder 3"/>
          <p:cNvSpPr>
            <a:spLocks noGrp="1"/>
          </p:cNvSpPr>
          <p:nvPr>
            <p:ph type="sldNum" sz="quarter" idx="10"/>
          </p:nvPr>
        </p:nvSpPr>
        <p:spPr/>
        <p:txBody>
          <a:bodyPr/>
          <a:lstStyle/>
          <a:p>
            <a:fld id="{F6DAE0CD-D28B-7943-AABC-BE60ED5BE82C}" type="slidenum">
              <a:rPr lang="en-US" smtClean="0"/>
              <a:t>22</a:t>
            </a:fld>
            <a:endParaRPr lang="en-US" dirty="0"/>
          </a:p>
        </p:txBody>
      </p:sp>
    </p:spTree>
    <p:extLst>
      <p:ext uri="{BB962C8B-B14F-4D97-AF65-F5344CB8AC3E}">
        <p14:creationId xmlns:p14="http://schemas.microsoft.com/office/powerpoint/2010/main" val="1051862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as talking points and possible goals to address</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24</a:t>
            </a:fld>
            <a:endParaRPr lang="en-US" dirty="0"/>
          </a:p>
        </p:txBody>
      </p:sp>
    </p:spTree>
    <p:extLst>
      <p:ext uri="{BB962C8B-B14F-4D97-AF65-F5344CB8AC3E}">
        <p14:creationId xmlns:p14="http://schemas.microsoft.com/office/powerpoint/2010/main" val="130067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graphic showed all things what goes into patient</a:t>
            </a:r>
          </a:p>
        </p:txBody>
      </p:sp>
      <p:sp>
        <p:nvSpPr>
          <p:cNvPr id="4" name="Slide Number Placeholder 3"/>
          <p:cNvSpPr>
            <a:spLocks noGrp="1"/>
          </p:cNvSpPr>
          <p:nvPr>
            <p:ph type="sldNum" sz="quarter" idx="10"/>
          </p:nvPr>
        </p:nvSpPr>
        <p:spPr/>
        <p:txBody>
          <a:bodyPr/>
          <a:lstStyle/>
          <a:p>
            <a:fld id="{F6DAE0CD-D28B-7943-AABC-BE60ED5BE82C}" type="slidenum">
              <a:rPr lang="en-US" smtClean="0"/>
              <a:t>25</a:t>
            </a:fld>
            <a:endParaRPr lang="en-US" dirty="0"/>
          </a:p>
        </p:txBody>
      </p:sp>
    </p:spTree>
    <p:extLst>
      <p:ext uri="{BB962C8B-B14F-4D97-AF65-F5344CB8AC3E}">
        <p14:creationId xmlns:p14="http://schemas.microsoft.com/office/powerpoint/2010/main" val="137265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26</a:t>
            </a:fld>
            <a:endParaRPr lang="en-US" dirty="0"/>
          </a:p>
        </p:txBody>
      </p:sp>
    </p:spTree>
    <p:extLst>
      <p:ext uri="{BB962C8B-B14F-4D97-AF65-F5344CB8AC3E}">
        <p14:creationId xmlns:p14="http://schemas.microsoft.com/office/powerpoint/2010/main" val="108245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 up and stretch in our seats</a:t>
            </a:r>
          </a:p>
        </p:txBody>
      </p:sp>
      <p:sp>
        <p:nvSpPr>
          <p:cNvPr id="4" name="Slide Number Placeholder 3"/>
          <p:cNvSpPr>
            <a:spLocks noGrp="1"/>
          </p:cNvSpPr>
          <p:nvPr>
            <p:ph type="sldNum" sz="quarter" idx="10"/>
          </p:nvPr>
        </p:nvSpPr>
        <p:spPr/>
        <p:txBody>
          <a:bodyPr/>
          <a:lstStyle/>
          <a:p>
            <a:fld id="{F6DAE0CD-D28B-7943-AABC-BE60ED5BE82C}" type="slidenum">
              <a:rPr lang="en-US" smtClean="0"/>
              <a:t>27</a:t>
            </a:fld>
            <a:endParaRPr lang="en-US"/>
          </a:p>
        </p:txBody>
      </p:sp>
    </p:spTree>
    <p:extLst>
      <p:ext uri="{BB962C8B-B14F-4D97-AF65-F5344CB8AC3E}">
        <p14:creationId xmlns:p14="http://schemas.microsoft.com/office/powerpoint/2010/main" val="28053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Miracle question</a:t>
            </a:r>
          </a:p>
        </p:txBody>
      </p:sp>
      <p:sp>
        <p:nvSpPr>
          <p:cNvPr id="4" name="Slide Number Placeholder 3"/>
          <p:cNvSpPr>
            <a:spLocks noGrp="1"/>
          </p:cNvSpPr>
          <p:nvPr>
            <p:ph type="sldNum" sz="quarter" idx="10"/>
          </p:nvPr>
        </p:nvSpPr>
        <p:spPr/>
        <p:txBody>
          <a:bodyPr/>
          <a:lstStyle/>
          <a:p>
            <a:fld id="{F6DAE0CD-D28B-7943-AABC-BE60ED5BE82C}" type="slidenum">
              <a:rPr lang="en-US" smtClean="0"/>
              <a:t>28</a:t>
            </a:fld>
            <a:endParaRPr lang="en-US" dirty="0"/>
          </a:p>
        </p:txBody>
      </p:sp>
    </p:spTree>
    <p:extLst>
      <p:ext uri="{BB962C8B-B14F-4D97-AF65-F5344CB8AC3E}">
        <p14:creationId xmlns:p14="http://schemas.microsoft.com/office/powerpoint/2010/main" val="1042980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33</a:t>
            </a:fld>
            <a:endParaRPr lang="en-US" dirty="0"/>
          </a:p>
        </p:txBody>
      </p:sp>
    </p:spTree>
    <p:extLst>
      <p:ext uri="{BB962C8B-B14F-4D97-AF65-F5344CB8AC3E}">
        <p14:creationId xmlns:p14="http://schemas.microsoft.com/office/powerpoint/2010/main" val="2123413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34</a:t>
            </a:fld>
            <a:endParaRPr lang="en-US" dirty="0"/>
          </a:p>
        </p:txBody>
      </p:sp>
    </p:spTree>
    <p:extLst>
      <p:ext uri="{BB962C8B-B14F-4D97-AF65-F5344CB8AC3E}">
        <p14:creationId xmlns:p14="http://schemas.microsoft.com/office/powerpoint/2010/main" val="3642410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for MH or SUD providers to know?</a:t>
            </a:r>
          </a:p>
        </p:txBody>
      </p:sp>
      <p:sp>
        <p:nvSpPr>
          <p:cNvPr id="4" name="Slide Number Placeholder 3"/>
          <p:cNvSpPr>
            <a:spLocks noGrp="1"/>
          </p:cNvSpPr>
          <p:nvPr>
            <p:ph type="sldNum" sz="quarter" idx="10"/>
          </p:nvPr>
        </p:nvSpPr>
        <p:spPr/>
        <p:txBody>
          <a:bodyPr/>
          <a:lstStyle/>
          <a:p>
            <a:fld id="{F6DAE0CD-D28B-7943-AABC-BE60ED5BE82C}" type="slidenum">
              <a:rPr lang="en-US" smtClean="0"/>
              <a:t>35</a:t>
            </a:fld>
            <a:endParaRPr lang="en-US" dirty="0"/>
          </a:p>
        </p:txBody>
      </p:sp>
    </p:spTree>
    <p:extLst>
      <p:ext uri="{BB962C8B-B14F-4D97-AF65-F5344CB8AC3E}">
        <p14:creationId xmlns:p14="http://schemas.microsoft.com/office/powerpoint/2010/main" val="3517926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for Medical providers to know</a:t>
            </a:r>
          </a:p>
        </p:txBody>
      </p:sp>
      <p:sp>
        <p:nvSpPr>
          <p:cNvPr id="4" name="Slide Number Placeholder 3"/>
          <p:cNvSpPr>
            <a:spLocks noGrp="1"/>
          </p:cNvSpPr>
          <p:nvPr>
            <p:ph type="sldNum" sz="quarter" idx="10"/>
          </p:nvPr>
        </p:nvSpPr>
        <p:spPr/>
        <p:txBody>
          <a:bodyPr/>
          <a:lstStyle/>
          <a:p>
            <a:fld id="{F6DAE0CD-D28B-7943-AABC-BE60ED5BE82C}" type="slidenum">
              <a:rPr lang="en-US" smtClean="0"/>
              <a:t>36</a:t>
            </a:fld>
            <a:endParaRPr lang="en-US" dirty="0"/>
          </a:p>
        </p:txBody>
      </p:sp>
    </p:spTree>
    <p:extLst>
      <p:ext uri="{BB962C8B-B14F-4D97-AF65-F5344CB8AC3E}">
        <p14:creationId xmlns:p14="http://schemas.microsoft.com/office/powerpoint/2010/main" val="345343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example of TELLING, not collaborating, the audience what they are going to learn and do after presentation</a:t>
            </a:r>
          </a:p>
          <a:p>
            <a:pPr defTabSz="465825">
              <a:defRPr/>
            </a:pPr>
            <a:r>
              <a:rPr lang="en-US" dirty="0"/>
              <a:t>Ask the audience for objectives</a:t>
            </a:r>
          </a:p>
          <a:p>
            <a:pPr defTabSz="465825">
              <a:defRPr/>
            </a:pPr>
            <a:r>
              <a:rPr lang="en-US" dirty="0"/>
              <a:t>Keep in mind what the patient is really telling you, listen to the story. </a:t>
            </a:r>
          </a:p>
          <a:p>
            <a:pPr defTabSz="465825">
              <a:defRPr/>
            </a:pPr>
            <a:r>
              <a:rPr lang="en-US" dirty="0"/>
              <a:t>Treatment planning as a story of the patient. Patient is the hero of the story, problem is the beginning, objectives are the middle along with action/interventions, outcomes are the ending. </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4</a:t>
            </a:fld>
            <a:endParaRPr lang="en-US"/>
          </a:p>
        </p:txBody>
      </p:sp>
    </p:spTree>
    <p:extLst>
      <p:ext uri="{BB962C8B-B14F-4D97-AF65-F5344CB8AC3E}">
        <p14:creationId xmlns:p14="http://schemas.microsoft.com/office/powerpoint/2010/main" val="4219456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for all providers to know?</a:t>
            </a:r>
          </a:p>
        </p:txBody>
      </p:sp>
      <p:sp>
        <p:nvSpPr>
          <p:cNvPr id="4" name="Slide Number Placeholder 3"/>
          <p:cNvSpPr>
            <a:spLocks noGrp="1"/>
          </p:cNvSpPr>
          <p:nvPr>
            <p:ph type="sldNum" sz="quarter" idx="10"/>
          </p:nvPr>
        </p:nvSpPr>
        <p:spPr/>
        <p:txBody>
          <a:bodyPr/>
          <a:lstStyle/>
          <a:p>
            <a:fld id="{F6DAE0CD-D28B-7943-AABC-BE60ED5BE82C}" type="slidenum">
              <a:rPr lang="en-US" smtClean="0"/>
              <a:t>37</a:t>
            </a:fld>
            <a:endParaRPr lang="en-US" dirty="0"/>
          </a:p>
        </p:txBody>
      </p:sp>
    </p:spTree>
    <p:extLst>
      <p:ext uri="{BB962C8B-B14F-4D97-AF65-F5344CB8AC3E}">
        <p14:creationId xmlns:p14="http://schemas.microsoft.com/office/powerpoint/2010/main" val="1420153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M.A.T.R.S. from ATTC network handout</a:t>
            </a:r>
          </a:p>
        </p:txBody>
      </p:sp>
      <p:sp>
        <p:nvSpPr>
          <p:cNvPr id="4" name="Slide Number Placeholder 3"/>
          <p:cNvSpPr>
            <a:spLocks noGrp="1"/>
          </p:cNvSpPr>
          <p:nvPr>
            <p:ph type="sldNum" sz="quarter" idx="10"/>
          </p:nvPr>
        </p:nvSpPr>
        <p:spPr/>
        <p:txBody>
          <a:bodyPr/>
          <a:lstStyle/>
          <a:p>
            <a:fld id="{F6DAE0CD-D28B-7943-AABC-BE60ED5BE82C}" type="slidenum">
              <a:rPr lang="en-US" smtClean="0"/>
              <a:t>39</a:t>
            </a:fld>
            <a:endParaRPr lang="en-US" dirty="0"/>
          </a:p>
        </p:txBody>
      </p:sp>
    </p:spTree>
    <p:extLst>
      <p:ext uri="{BB962C8B-B14F-4D97-AF65-F5344CB8AC3E}">
        <p14:creationId xmlns:p14="http://schemas.microsoft.com/office/powerpoint/2010/main" val="573165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40</a:t>
            </a:fld>
            <a:endParaRPr lang="en-US" dirty="0"/>
          </a:p>
        </p:txBody>
      </p:sp>
    </p:spTree>
    <p:extLst>
      <p:ext uri="{BB962C8B-B14F-4D97-AF65-F5344CB8AC3E}">
        <p14:creationId xmlns:p14="http://schemas.microsoft.com/office/powerpoint/2010/main" val="939389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start?</a:t>
            </a:r>
          </a:p>
          <a:p>
            <a:r>
              <a:rPr lang="en-US" dirty="0"/>
              <a:t>What goals or objectives can you derive?</a:t>
            </a:r>
          </a:p>
          <a:p>
            <a:r>
              <a:rPr lang="en-US" dirty="0"/>
              <a:t>Priority?</a:t>
            </a:r>
          </a:p>
          <a:p>
            <a:r>
              <a:rPr lang="en-US" dirty="0"/>
              <a:t>Audience perspective based on primary work setting</a:t>
            </a:r>
          </a:p>
        </p:txBody>
      </p:sp>
      <p:sp>
        <p:nvSpPr>
          <p:cNvPr id="4" name="Slide Number Placeholder 3"/>
          <p:cNvSpPr>
            <a:spLocks noGrp="1"/>
          </p:cNvSpPr>
          <p:nvPr>
            <p:ph type="sldNum" sz="quarter" idx="10"/>
          </p:nvPr>
        </p:nvSpPr>
        <p:spPr/>
        <p:txBody>
          <a:bodyPr/>
          <a:lstStyle/>
          <a:p>
            <a:fld id="{F6DAE0CD-D28B-7943-AABC-BE60ED5BE82C}" type="slidenum">
              <a:rPr lang="en-US" smtClean="0"/>
              <a:t>41</a:t>
            </a:fld>
            <a:endParaRPr lang="en-US" dirty="0"/>
          </a:p>
        </p:txBody>
      </p:sp>
    </p:spTree>
    <p:extLst>
      <p:ext uri="{BB962C8B-B14F-4D97-AF65-F5344CB8AC3E}">
        <p14:creationId xmlns:p14="http://schemas.microsoft.com/office/powerpoint/2010/main" val="532589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45</a:t>
            </a:fld>
            <a:endParaRPr lang="en-US" dirty="0"/>
          </a:p>
        </p:txBody>
      </p:sp>
    </p:spTree>
    <p:extLst>
      <p:ext uri="{BB962C8B-B14F-4D97-AF65-F5344CB8AC3E}">
        <p14:creationId xmlns:p14="http://schemas.microsoft.com/office/powerpoint/2010/main" val="2681171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is the story teller and you are the biographer. </a:t>
            </a:r>
          </a:p>
        </p:txBody>
      </p:sp>
      <p:sp>
        <p:nvSpPr>
          <p:cNvPr id="4" name="Slide Number Placeholder 3"/>
          <p:cNvSpPr>
            <a:spLocks noGrp="1"/>
          </p:cNvSpPr>
          <p:nvPr>
            <p:ph type="sldNum" sz="quarter" idx="10"/>
          </p:nvPr>
        </p:nvSpPr>
        <p:spPr/>
        <p:txBody>
          <a:bodyPr/>
          <a:lstStyle/>
          <a:p>
            <a:fld id="{F6DAE0CD-D28B-7943-AABC-BE60ED5BE82C}" type="slidenum">
              <a:rPr lang="en-US" smtClean="0"/>
              <a:t>48</a:t>
            </a:fld>
            <a:endParaRPr lang="en-US" dirty="0"/>
          </a:p>
        </p:txBody>
      </p:sp>
    </p:spTree>
    <p:extLst>
      <p:ext uri="{BB962C8B-B14F-4D97-AF65-F5344CB8AC3E}">
        <p14:creationId xmlns:p14="http://schemas.microsoft.com/office/powerpoint/2010/main" val="1754566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sufficient time for questions (may not need to have primer questions due to time constraint)</a:t>
            </a:r>
          </a:p>
        </p:txBody>
      </p:sp>
      <p:sp>
        <p:nvSpPr>
          <p:cNvPr id="4" name="Slide Number Placeholder 3"/>
          <p:cNvSpPr>
            <a:spLocks noGrp="1"/>
          </p:cNvSpPr>
          <p:nvPr>
            <p:ph type="sldNum" sz="quarter" idx="10"/>
          </p:nvPr>
        </p:nvSpPr>
        <p:spPr/>
        <p:txBody>
          <a:bodyPr/>
          <a:lstStyle/>
          <a:p>
            <a:fld id="{F6DAE0CD-D28B-7943-AABC-BE60ED5BE82C}" type="slidenum">
              <a:rPr lang="en-US" smtClean="0"/>
              <a:t>50</a:t>
            </a:fld>
            <a:endParaRPr lang="en-US" dirty="0"/>
          </a:p>
        </p:txBody>
      </p:sp>
    </p:spTree>
    <p:extLst>
      <p:ext uri="{BB962C8B-B14F-4D97-AF65-F5344CB8AC3E}">
        <p14:creationId xmlns:p14="http://schemas.microsoft.com/office/powerpoint/2010/main" val="2077935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evaluation</a:t>
            </a:r>
          </a:p>
        </p:txBody>
      </p:sp>
      <p:sp>
        <p:nvSpPr>
          <p:cNvPr id="4" name="Slide Number Placeholder 3"/>
          <p:cNvSpPr>
            <a:spLocks noGrp="1"/>
          </p:cNvSpPr>
          <p:nvPr>
            <p:ph type="sldNum" sz="quarter" idx="10"/>
          </p:nvPr>
        </p:nvSpPr>
        <p:spPr/>
        <p:txBody>
          <a:bodyPr/>
          <a:lstStyle/>
          <a:p>
            <a:fld id="{F6DAE0CD-D28B-7943-AABC-BE60ED5BE82C}" type="slidenum">
              <a:rPr lang="en-US" smtClean="0"/>
              <a:t>51</a:t>
            </a:fld>
            <a:endParaRPr lang="en-US" dirty="0"/>
          </a:p>
        </p:txBody>
      </p:sp>
    </p:spTree>
    <p:extLst>
      <p:ext uri="{BB962C8B-B14F-4D97-AF65-F5344CB8AC3E}">
        <p14:creationId xmlns:p14="http://schemas.microsoft.com/office/powerpoint/2010/main" val="418711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approach in action</a:t>
            </a:r>
          </a:p>
          <a:p>
            <a:r>
              <a:rPr lang="en-US" dirty="0"/>
              <a:t>Possible doctor appt example where doctor doesn’t listen</a:t>
            </a:r>
          </a:p>
          <a:p>
            <a:r>
              <a:rPr lang="en-US" dirty="0"/>
              <a:t>Referral question vs. what else is going on</a:t>
            </a:r>
          </a:p>
          <a:p>
            <a:r>
              <a:rPr lang="en-US" dirty="0"/>
              <a:t>Increases engagement and develops trust</a:t>
            </a:r>
          </a:p>
        </p:txBody>
      </p:sp>
      <p:sp>
        <p:nvSpPr>
          <p:cNvPr id="4" name="Slide Number Placeholder 3"/>
          <p:cNvSpPr>
            <a:spLocks noGrp="1"/>
          </p:cNvSpPr>
          <p:nvPr>
            <p:ph type="sldNum" sz="quarter" idx="10"/>
          </p:nvPr>
        </p:nvSpPr>
        <p:spPr/>
        <p:txBody>
          <a:bodyPr/>
          <a:lstStyle/>
          <a:p>
            <a:fld id="{F6DAE0CD-D28B-7943-AABC-BE60ED5BE82C}" type="slidenum">
              <a:rPr lang="en-US" smtClean="0"/>
              <a:t>5</a:t>
            </a:fld>
            <a:endParaRPr lang="en-US" dirty="0"/>
          </a:p>
        </p:txBody>
      </p:sp>
    </p:spTree>
    <p:extLst>
      <p:ext uri="{BB962C8B-B14F-4D97-AF65-F5344CB8AC3E}">
        <p14:creationId xmlns:p14="http://schemas.microsoft.com/office/powerpoint/2010/main" val="43397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planning as the Thomas Guide/GPS of Care Management</a:t>
            </a:r>
          </a:p>
          <a:p>
            <a:r>
              <a:rPr lang="en-US" dirty="0"/>
              <a:t>Enlarge slides</a:t>
            </a:r>
          </a:p>
          <a:p>
            <a:endParaRPr lang="en-US" dirty="0"/>
          </a:p>
          <a:p>
            <a:r>
              <a:rPr lang="en-US" dirty="0"/>
              <a:t>Just like we had to learn how to read a map we need to learn how to navigate treatment with the patient</a:t>
            </a:r>
          </a:p>
        </p:txBody>
      </p:sp>
      <p:sp>
        <p:nvSpPr>
          <p:cNvPr id="4" name="Slide Number Placeholder 3"/>
          <p:cNvSpPr>
            <a:spLocks noGrp="1"/>
          </p:cNvSpPr>
          <p:nvPr>
            <p:ph type="sldNum" sz="quarter" idx="10"/>
          </p:nvPr>
        </p:nvSpPr>
        <p:spPr/>
        <p:txBody>
          <a:bodyPr/>
          <a:lstStyle/>
          <a:p>
            <a:fld id="{F6DAE0CD-D28B-7943-AABC-BE60ED5BE82C}" type="slidenum">
              <a:rPr lang="en-US" smtClean="0"/>
              <a:t>7</a:t>
            </a:fld>
            <a:endParaRPr lang="en-US" dirty="0"/>
          </a:p>
        </p:txBody>
      </p:sp>
    </p:spTree>
    <p:extLst>
      <p:ext uri="{BB962C8B-B14F-4D97-AF65-F5344CB8AC3E}">
        <p14:creationId xmlns:p14="http://schemas.microsoft.com/office/powerpoint/2010/main" val="236313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8</a:t>
            </a:fld>
            <a:endParaRPr lang="en-US" dirty="0"/>
          </a:p>
        </p:txBody>
      </p:sp>
    </p:spTree>
    <p:extLst>
      <p:ext uri="{BB962C8B-B14F-4D97-AF65-F5344CB8AC3E}">
        <p14:creationId xmlns:p14="http://schemas.microsoft.com/office/powerpoint/2010/main" val="1621465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11">
              <a:defRPr/>
            </a:pPr>
            <a:r>
              <a:rPr lang="en-US" dirty="0"/>
              <a:t>Managed care usually dictates specific requirements and time frames- Required </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9</a:t>
            </a:fld>
            <a:endParaRPr lang="en-US" dirty="0"/>
          </a:p>
        </p:txBody>
      </p:sp>
    </p:spTree>
    <p:extLst>
      <p:ext uri="{BB962C8B-B14F-4D97-AF65-F5344CB8AC3E}">
        <p14:creationId xmlns:p14="http://schemas.microsoft.com/office/powerpoint/2010/main" val="110147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 example. Not all diabetics are the same. Can’t give same medication to everyone who walks through the door</a:t>
            </a:r>
          </a:p>
          <a:p>
            <a:r>
              <a:rPr lang="en-US" dirty="0"/>
              <a:t>Think about removing</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10</a:t>
            </a:fld>
            <a:endParaRPr lang="en-US" dirty="0"/>
          </a:p>
        </p:txBody>
      </p:sp>
    </p:spTree>
    <p:extLst>
      <p:ext uri="{BB962C8B-B14F-4D97-AF65-F5344CB8AC3E}">
        <p14:creationId xmlns:p14="http://schemas.microsoft.com/office/powerpoint/2010/main" val="2407619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a:t>
            </a:r>
          </a:p>
          <a:p>
            <a:r>
              <a:rPr lang="en-US" dirty="0"/>
              <a:t>Who is coordinating the care, multiple coordinators- why we encourage all agency consent at SAPC</a:t>
            </a:r>
          </a:p>
          <a:p>
            <a:r>
              <a:rPr lang="en-US" dirty="0"/>
              <a:t>Who is on the Team?</a:t>
            </a:r>
          </a:p>
        </p:txBody>
      </p:sp>
      <p:sp>
        <p:nvSpPr>
          <p:cNvPr id="4" name="Slide Number Placeholder 3"/>
          <p:cNvSpPr>
            <a:spLocks noGrp="1"/>
          </p:cNvSpPr>
          <p:nvPr>
            <p:ph type="sldNum" sz="quarter" idx="10"/>
          </p:nvPr>
        </p:nvSpPr>
        <p:spPr/>
        <p:txBody>
          <a:bodyPr/>
          <a:lstStyle/>
          <a:p>
            <a:fld id="{F6DAE0CD-D28B-7943-AABC-BE60ED5BE82C}" type="slidenum">
              <a:rPr lang="en-US" smtClean="0"/>
              <a:t>11</a:t>
            </a:fld>
            <a:endParaRPr lang="en-US" dirty="0"/>
          </a:p>
        </p:txBody>
      </p:sp>
    </p:spTree>
    <p:extLst>
      <p:ext uri="{BB962C8B-B14F-4D97-AF65-F5344CB8AC3E}">
        <p14:creationId xmlns:p14="http://schemas.microsoft.com/office/powerpoint/2010/main" val="441473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4" name="Group 13"/>
          <p:cNvGrpSpPr>
            <a:grpSpLocks noChangeAspect="1"/>
          </p:cNvGrpSpPr>
          <p:nvPr userDrawn="1"/>
        </p:nvGrpSpPr>
        <p:grpSpPr>
          <a:xfrm>
            <a:off x="6527914" y="434780"/>
            <a:ext cx="2228323"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25852" y="5870695"/>
            <a:ext cx="2133600" cy="365125"/>
          </a:xfrm>
        </p:spPr>
        <p:txBody>
          <a:bodyPr/>
          <a:lstStyle>
            <a:lvl1pPr>
              <a:defRPr sz="1000">
                <a:solidFill>
                  <a:srgbClr val="FFFFFF"/>
                </a:solidFill>
              </a:defRPr>
            </a:lvl1pPr>
          </a:lstStyle>
          <a:p>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280092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81B6BF-8D73-482C-802E-A8B7468F3D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251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362981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0647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4026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3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dirty="0"/>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8088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18368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dirty="0"/>
          </a:p>
        </p:txBody>
      </p:sp>
    </p:spTree>
    <p:extLst>
      <p:ext uri="{BB962C8B-B14F-4D97-AF65-F5344CB8AC3E}">
        <p14:creationId xmlns:p14="http://schemas.microsoft.com/office/powerpoint/2010/main" val="111190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164733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nvGrpSpPr>
          <p:cNvPr id="13" name="Group 12"/>
          <p:cNvGrpSpPr/>
          <p:nvPr userDrawn="1"/>
        </p:nvGrpSpPr>
        <p:grpSpPr>
          <a:xfrm>
            <a:off x="6612471" y="59966"/>
            <a:ext cx="2057286" cy="571818"/>
            <a:chOff x="202887" y="5437878"/>
            <a:chExt cx="2286199" cy="635444"/>
          </a:xfrm>
        </p:grpSpPr>
        <p:pic>
          <p:nvPicPr>
            <p:cNvPr id="14" name="Picture 13" descr="DPH-Logo-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0165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dirty="0"/>
          </a:p>
        </p:txBody>
      </p:sp>
      <p:grpSp>
        <p:nvGrpSpPr>
          <p:cNvPr id="27" name="Group 26"/>
          <p:cNvGrpSpPr/>
          <p:nvPr userDrawn="1"/>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spTree>
    <p:extLst>
      <p:ext uri="{BB962C8B-B14F-4D97-AF65-F5344CB8AC3E}">
        <p14:creationId xmlns:p14="http://schemas.microsoft.com/office/powerpoint/2010/main" val="7620278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3" r:id="rId6"/>
    <p:sldLayoutId id="2147483654" r:id="rId7"/>
    <p:sldLayoutId id="2147483655" r:id="rId8"/>
    <p:sldLayoutId id="2147483657" r:id="rId9"/>
    <p:sldLayoutId id="2147483663" r:id="rId10"/>
  </p:sldLayoutIdLst>
  <p:hf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s://afiftabsh.com/2010/08/15/hard-goals-vs-smart-goa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karenmelhuishspencer.com/2015/06/07/voice-and-choice-growing-great-citizens-for-a-connected-world/"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emefcapelozza.blogspot.com.br/2013/05/1-conselho-de-classe.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christthetruth.wordpress.com/2009/01/20/good-advice-for-boaste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ciclog.blogspot.com/2010/04/luchar-contra-la-resistencia-al-cambio.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www.mysteriouskaddu.com/2011/03/mulling.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publicdomainpictures.net/view-image.php?image=75690&amp;picture=hello-clip-art-text" TargetMode="External"/><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www.romancemeetslife.com/2013/07/how-to-find-information-on-internet.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gingerbreadcastlelibrary.com/cultur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asingledropintheocean.com/2013/11/02/goal-review-november-201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hyperlink" Target="http://en.wikipedia.org/wiki/File:A-B-Z-DNA_Side_View.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lillian888.wordpress.com/tag/ed-gei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hyperlink" Target="http://jobsanger.blogspot.com/2013/07/having-mother-using-cocaine-doesnt-hurt.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lidehunter.com/powerpoint-templates/goal-setting-powerpoint-template-with-sticky-notes/" TargetMode="External"/><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http://twistedpositions.com/" TargetMode="Externa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vimeo.com/29077148" TargetMode="External"/><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creativecommons.org/licenses/by-sa/3.0/" TargetMode="External"/><Relationship Id="rId4" Type="http://schemas.openxmlformats.org/officeDocument/2006/relationships/hyperlink" Target="http://www.greenlivingpedia.org/Sustainable_house_design_features_checklis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27.jpg"/><Relationship Id="rId1" Type="http://schemas.openxmlformats.org/officeDocument/2006/relationships/slideLayout" Target="../slideLayouts/slideLayout10.xml"/><Relationship Id="rId4" Type="http://schemas.openxmlformats.org/officeDocument/2006/relationships/hyperlink" Target="https://creativecommons.org/licenses/by-nc-nd/3.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flickr.com/photos/kkimpel/2056065847"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jaime-dulceguerrero.com/preguntas-y-respuestas-8-de-marzo-2013/" TargetMode="External"/><Relationship Id="rId5" Type="http://schemas.openxmlformats.org/officeDocument/2006/relationships/image" Target="../media/image28.jpg"/><Relationship Id="rId4" Type="http://schemas.openxmlformats.org/officeDocument/2006/relationships/hyperlink" Target="https://creativecommons.org/licenses/by-nc-nd/3.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www.thebluediamondgallery.com/wooden-tile/f/feedback.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christthetruth.wordpress.com/2009/01/20/good-advice-for-boast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irondog1.deviantart.com/art/bored-lost-and-confused-2490197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7817" y="2045304"/>
            <a:ext cx="8936183" cy="1233605"/>
          </a:xfrm>
        </p:spPr>
        <p:txBody>
          <a:bodyPr/>
          <a:lstStyle/>
          <a:p>
            <a:pPr>
              <a:lnSpc>
                <a:spcPct val="100000"/>
              </a:lnSpc>
              <a:spcBef>
                <a:spcPts val="0"/>
              </a:spcBef>
            </a:pPr>
            <a:r>
              <a:rPr lang="en-US" sz="4400" dirty="0"/>
              <a:t>TREATMENT PLANNING FOR COMPLEX NEEDS: </a:t>
            </a:r>
            <a:br>
              <a:rPr lang="en-US" sz="4400" dirty="0"/>
            </a:br>
            <a:r>
              <a:rPr lang="en-US" sz="3600" dirty="0"/>
              <a:t>Integrating Mental Health, Physical Health and Substance Use Disorders</a:t>
            </a:r>
            <a:br>
              <a:rPr lang="en-US" sz="4400" dirty="0"/>
            </a:br>
            <a:br>
              <a:rPr lang="en-US" sz="4400" dirty="0"/>
            </a:br>
            <a:endParaRPr lang="en-US" sz="1400" dirty="0"/>
          </a:p>
        </p:txBody>
      </p:sp>
      <p:sp>
        <p:nvSpPr>
          <p:cNvPr id="4" name="TextBox 3"/>
          <p:cNvSpPr txBox="1"/>
          <p:nvPr/>
        </p:nvSpPr>
        <p:spPr>
          <a:xfrm>
            <a:off x="207881" y="5885291"/>
            <a:ext cx="5626360" cy="707886"/>
          </a:xfrm>
          <a:prstGeom prst="rect">
            <a:avLst/>
          </a:prstGeom>
          <a:noFill/>
        </p:spPr>
        <p:txBody>
          <a:bodyPr wrap="none" rtlCol="0">
            <a:spAutoFit/>
          </a:bodyPr>
          <a:lstStyle/>
          <a:p>
            <a:r>
              <a:rPr lang="en-US" sz="2000" dirty="0"/>
              <a:t>Substance Abuse Prevention and Control</a:t>
            </a:r>
          </a:p>
          <a:p>
            <a:r>
              <a:rPr lang="en-US" sz="2000" dirty="0"/>
              <a:t>County of Los Angeles Department of Public Health</a:t>
            </a:r>
          </a:p>
        </p:txBody>
      </p:sp>
      <p:sp>
        <p:nvSpPr>
          <p:cNvPr id="5" name="TextBox 4"/>
          <p:cNvSpPr txBox="1"/>
          <p:nvPr/>
        </p:nvSpPr>
        <p:spPr>
          <a:xfrm>
            <a:off x="5631183" y="5912786"/>
            <a:ext cx="3608424" cy="707886"/>
          </a:xfrm>
          <a:prstGeom prst="rect">
            <a:avLst/>
          </a:prstGeom>
          <a:noFill/>
        </p:spPr>
        <p:txBody>
          <a:bodyPr wrap="none" rtlCol="0">
            <a:spAutoFit/>
          </a:bodyPr>
          <a:lstStyle/>
          <a:p>
            <a:r>
              <a:rPr lang="en-US" sz="2000" dirty="0"/>
              <a:t>UCLA ISAP Statewide Conference</a:t>
            </a:r>
          </a:p>
          <a:p>
            <a:r>
              <a:rPr lang="en-US" sz="2000" dirty="0"/>
              <a:t>October 25, 2018</a:t>
            </a:r>
          </a:p>
        </p:txBody>
      </p:sp>
      <p:sp>
        <p:nvSpPr>
          <p:cNvPr id="3" name="Slide Number Placeholder 2">
            <a:extLst>
              <a:ext uri="{FF2B5EF4-FFF2-40B4-BE49-F238E27FC236}">
                <a16:creationId xmlns:a16="http://schemas.microsoft.com/office/drawing/2014/main" id="{84726993-CFE7-477F-B615-12E3F18B7247}"/>
              </a:ext>
            </a:extLst>
          </p:cNvPr>
          <p:cNvSpPr>
            <a:spLocks noGrp="1"/>
          </p:cNvSpPr>
          <p:nvPr>
            <p:ph type="sldNum" sz="quarter" idx="12"/>
          </p:nvPr>
        </p:nvSpPr>
        <p:spPr/>
        <p:txBody>
          <a:bodyPr/>
          <a:lstStyle/>
          <a:p>
            <a:fld id="{C3111FA1-5AF9-0647-B31D-D6250D4530A3}" type="slidenum">
              <a:rPr lang="en-US" smtClean="0"/>
              <a:t>0</a:t>
            </a:fld>
            <a:endParaRPr lang="en-US" dirty="0"/>
          </a:p>
        </p:txBody>
      </p:sp>
    </p:spTree>
    <p:extLst>
      <p:ext uri="{BB962C8B-B14F-4D97-AF65-F5344CB8AC3E}">
        <p14:creationId xmlns:p14="http://schemas.microsoft.com/office/powerpoint/2010/main" val="253528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41C7-5425-4867-97AC-A2AE1D162C11}"/>
              </a:ext>
            </a:extLst>
          </p:cNvPr>
          <p:cNvSpPr>
            <a:spLocks noGrp="1"/>
          </p:cNvSpPr>
          <p:nvPr>
            <p:ph type="title"/>
          </p:nvPr>
        </p:nvSpPr>
        <p:spPr/>
        <p:txBody>
          <a:bodyPr/>
          <a:lstStyle/>
          <a:p>
            <a:pPr algn="ctr"/>
            <a:r>
              <a:rPr lang="en-US" dirty="0"/>
              <a:t>Treatment Planning </a:t>
            </a:r>
            <a:r>
              <a:rPr lang="en-US" i="1" dirty="0"/>
              <a:t>IS</a:t>
            </a:r>
            <a:r>
              <a:rPr lang="en-US" dirty="0"/>
              <a:t>…</a:t>
            </a:r>
          </a:p>
        </p:txBody>
      </p:sp>
      <p:sp>
        <p:nvSpPr>
          <p:cNvPr id="3" name="Content Placeholder 2">
            <a:extLst>
              <a:ext uri="{FF2B5EF4-FFF2-40B4-BE49-F238E27FC236}">
                <a16:creationId xmlns:a16="http://schemas.microsoft.com/office/drawing/2014/main" id="{4953501A-415C-4FD8-BC55-A9A17DB6D698}"/>
              </a:ext>
            </a:extLst>
          </p:cNvPr>
          <p:cNvSpPr>
            <a:spLocks noGrp="1"/>
          </p:cNvSpPr>
          <p:nvPr>
            <p:ph idx="1"/>
          </p:nvPr>
        </p:nvSpPr>
        <p:spPr/>
        <p:txBody>
          <a:bodyPr/>
          <a:lstStyle/>
          <a:p>
            <a:pPr>
              <a:buFont typeface="Wingdings" panose="05000000000000000000" pitchFamily="2" charset="2"/>
              <a:buChar char="v"/>
            </a:pPr>
            <a:r>
              <a:rPr lang="en-US" dirty="0"/>
              <a:t>Beneficial to all patient and providers:</a:t>
            </a:r>
          </a:p>
          <a:p>
            <a:pPr lvl="1"/>
            <a:r>
              <a:rPr lang="en-US" dirty="0"/>
              <a:t>Improves treatment outcomes</a:t>
            </a:r>
          </a:p>
          <a:p>
            <a:pPr lvl="1"/>
            <a:r>
              <a:rPr lang="en-US" dirty="0"/>
              <a:t>Improves client engagement</a:t>
            </a:r>
          </a:p>
          <a:p>
            <a:pPr>
              <a:buFont typeface="Wingdings" panose="05000000000000000000" pitchFamily="2" charset="2"/>
              <a:buChar char="v"/>
            </a:pPr>
            <a:r>
              <a:rPr lang="en-US" dirty="0"/>
              <a:t>Collaborative &amp; Shared</a:t>
            </a:r>
          </a:p>
          <a:p>
            <a:pPr>
              <a:buFont typeface="Wingdings" panose="05000000000000000000" pitchFamily="2" charset="2"/>
              <a:buChar char="v"/>
            </a:pPr>
            <a:r>
              <a:rPr lang="en-US" dirty="0"/>
              <a:t>Based in communication with other providers</a:t>
            </a:r>
          </a:p>
          <a:p>
            <a:pPr>
              <a:buFont typeface="Wingdings" panose="05000000000000000000" pitchFamily="2" charset="2"/>
              <a:buChar char="v"/>
            </a:pPr>
            <a:r>
              <a:rPr lang="en-US" dirty="0"/>
              <a:t>A way to map out the care in a tangible and easier to understand format </a:t>
            </a:r>
          </a:p>
          <a:p>
            <a:pPr>
              <a:buFont typeface="Wingdings" panose="05000000000000000000" pitchFamily="2" charset="2"/>
              <a:buChar char="v"/>
            </a:pPr>
            <a:r>
              <a:rPr lang="en-US" dirty="0"/>
              <a:t>A constantly changing and dynamic process throughout the course of treatment </a:t>
            </a:r>
          </a:p>
          <a:p>
            <a:pPr>
              <a:buFont typeface="Wingdings" panose="05000000000000000000" pitchFamily="2" charset="2"/>
              <a:buChar char="v"/>
            </a:pPr>
            <a:r>
              <a:rPr lang="en-US" dirty="0"/>
              <a:t>Challenging but…. NOT</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9F7A01A-F9C7-4168-9B32-0844E269C769}"/>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9</a:t>
            </a:fld>
            <a:endParaRPr lang="en-US">
              <a:solidFill>
                <a:srgbClr val="FFFFFF"/>
              </a:solidFill>
            </a:endParaRPr>
          </a:p>
        </p:txBody>
      </p:sp>
      <p:pic>
        <p:nvPicPr>
          <p:cNvPr id="8" name="Picture 7">
            <a:extLst>
              <a:ext uri="{FF2B5EF4-FFF2-40B4-BE49-F238E27FC236}">
                <a16:creationId xmlns:a16="http://schemas.microsoft.com/office/drawing/2014/main" id="{1CDD6EAE-77EE-4E01-9672-148F53B0917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02149" y="5107919"/>
            <a:ext cx="3017873" cy="1314590"/>
          </a:xfrm>
          <a:prstGeom prst="rect">
            <a:avLst/>
          </a:prstGeom>
        </p:spPr>
      </p:pic>
      <p:sp>
        <p:nvSpPr>
          <p:cNvPr id="9" name="TextBox 8">
            <a:extLst>
              <a:ext uri="{FF2B5EF4-FFF2-40B4-BE49-F238E27FC236}">
                <a16:creationId xmlns:a16="http://schemas.microsoft.com/office/drawing/2014/main" id="{D95F64DC-8A23-4FC2-BBF6-7907578EB4A7}"/>
              </a:ext>
            </a:extLst>
          </p:cNvPr>
          <p:cNvSpPr txBox="1"/>
          <p:nvPr/>
        </p:nvSpPr>
        <p:spPr>
          <a:xfrm>
            <a:off x="4497275" y="6422509"/>
            <a:ext cx="1827619" cy="369332"/>
          </a:xfrm>
          <a:prstGeom prst="rect">
            <a:avLst/>
          </a:prstGeom>
          <a:noFill/>
        </p:spPr>
        <p:txBody>
          <a:bodyPr wrap="square" rtlCol="0">
            <a:spAutoFit/>
          </a:bodyPr>
          <a:lstStyle/>
          <a:p>
            <a:r>
              <a:rPr lang="en-US" sz="900" dirty="0">
                <a:hlinkClick r:id="rId4" tooltip="https://afiftabsh.com/2010/08/15/hard-goals-vs-smart-goals/"/>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403459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91C85-2693-42A7-8927-47EDAF76E190}"/>
              </a:ext>
            </a:extLst>
          </p:cNvPr>
          <p:cNvSpPr>
            <a:spLocks noGrp="1"/>
          </p:cNvSpPr>
          <p:nvPr>
            <p:ph type="title"/>
          </p:nvPr>
        </p:nvSpPr>
        <p:spPr/>
        <p:txBody>
          <a:bodyPr/>
          <a:lstStyle/>
          <a:p>
            <a:pPr algn="ctr"/>
            <a:r>
              <a:rPr lang="en-US" dirty="0"/>
              <a:t>Treatment Planning is </a:t>
            </a:r>
            <a:r>
              <a:rPr lang="en-US" i="1" dirty="0"/>
              <a:t>NOT</a:t>
            </a:r>
            <a:r>
              <a:rPr lang="en-US" dirty="0"/>
              <a:t>…</a:t>
            </a:r>
          </a:p>
        </p:txBody>
      </p:sp>
      <p:sp>
        <p:nvSpPr>
          <p:cNvPr id="3" name="Content Placeholder 2">
            <a:extLst>
              <a:ext uri="{FF2B5EF4-FFF2-40B4-BE49-F238E27FC236}">
                <a16:creationId xmlns:a16="http://schemas.microsoft.com/office/drawing/2014/main" id="{0E4B23D9-57E7-4B5C-9897-83DA3E8D68EB}"/>
              </a:ext>
            </a:extLst>
          </p:cNvPr>
          <p:cNvSpPr>
            <a:spLocks noGrp="1"/>
          </p:cNvSpPr>
          <p:nvPr>
            <p:ph idx="1"/>
          </p:nvPr>
        </p:nvSpPr>
        <p:spPr>
          <a:xfrm>
            <a:off x="287079" y="1446994"/>
            <a:ext cx="8399721" cy="4679169"/>
          </a:xfrm>
        </p:spPr>
        <p:txBody>
          <a:bodyPr/>
          <a:lstStyle/>
          <a:p>
            <a:pPr>
              <a:buFont typeface="Wingdings" panose="05000000000000000000" pitchFamily="2" charset="2"/>
              <a:buChar char="v"/>
            </a:pPr>
            <a:r>
              <a:rPr lang="en-US" sz="2800" dirty="0"/>
              <a:t>Only completed to avoid audit problems</a:t>
            </a:r>
          </a:p>
          <a:p>
            <a:pPr>
              <a:buFont typeface="Wingdings" panose="05000000000000000000" pitchFamily="2" charset="2"/>
              <a:buChar char="v"/>
            </a:pPr>
            <a:r>
              <a:rPr lang="en-US" sz="2800" dirty="0"/>
              <a:t>Just Paperwork</a:t>
            </a:r>
          </a:p>
          <a:p>
            <a:pPr>
              <a:buFont typeface="Wingdings" panose="05000000000000000000" pitchFamily="2" charset="2"/>
              <a:buChar char="v"/>
            </a:pPr>
            <a:r>
              <a:rPr lang="en-US" sz="2800" dirty="0"/>
              <a:t>The patient’s support system attempting to dictate treatment</a:t>
            </a:r>
          </a:p>
          <a:p>
            <a:pPr>
              <a:buFont typeface="Wingdings" panose="05000000000000000000" pitchFamily="2" charset="2"/>
              <a:buChar char="v"/>
            </a:pPr>
            <a:r>
              <a:rPr lang="en-US" sz="2800" dirty="0"/>
              <a:t>Repeating the same goal for everyone who has the same condition</a:t>
            </a:r>
          </a:p>
          <a:p>
            <a:pPr>
              <a:buFont typeface="Wingdings" panose="05000000000000000000" pitchFamily="2" charset="2"/>
              <a:buChar char="v"/>
            </a:pPr>
            <a:r>
              <a:rPr lang="en-US" sz="2800" dirty="0"/>
              <a:t>Permanent</a:t>
            </a:r>
          </a:p>
          <a:p>
            <a:pPr>
              <a:buFont typeface="Wingdings" panose="05000000000000000000" pitchFamily="2" charset="2"/>
              <a:buChar char="v"/>
            </a:pPr>
            <a:r>
              <a:rPr lang="en-US" sz="2800" dirty="0"/>
              <a:t>One size fits all (Or No One)</a:t>
            </a:r>
          </a:p>
          <a:p>
            <a:endParaRPr lang="en-US" dirty="0"/>
          </a:p>
          <a:p>
            <a:pPr marL="0" indent="0">
              <a:buNone/>
            </a:pPr>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8E6C5EFE-38A5-400D-9EAB-FFFDC0E7B521}"/>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10</a:t>
            </a:fld>
            <a:endParaRPr lang="en-US">
              <a:solidFill>
                <a:srgbClr val="FFFFFF"/>
              </a:solidFill>
            </a:endParaRPr>
          </a:p>
        </p:txBody>
      </p:sp>
      <p:pic>
        <p:nvPicPr>
          <p:cNvPr id="6" name="Picture 5">
            <a:extLst>
              <a:ext uri="{FF2B5EF4-FFF2-40B4-BE49-F238E27FC236}">
                <a16:creationId xmlns:a16="http://schemas.microsoft.com/office/drawing/2014/main" id="{4B62E34E-6542-47EC-8027-3911C0129D9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10754" y="4060170"/>
            <a:ext cx="3137823" cy="2339905"/>
          </a:xfrm>
          <a:prstGeom prst="rect">
            <a:avLst/>
          </a:prstGeom>
        </p:spPr>
      </p:pic>
    </p:spTree>
    <p:extLst>
      <p:ext uri="{BB962C8B-B14F-4D97-AF65-F5344CB8AC3E}">
        <p14:creationId xmlns:p14="http://schemas.microsoft.com/office/powerpoint/2010/main" val="426674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642B-F63E-4057-A932-E681E2616A89}"/>
              </a:ext>
            </a:extLst>
          </p:cNvPr>
          <p:cNvSpPr>
            <a:spLocks noGrp="1"/>
          </p:cNvSpPr>
          <p:nvPr>
            <p:ph type="title"/>
          </p:nvPr>
        </p:nvSpPr>
        <p:spPr/>
        <p:txBody>
          <a:bodyPr/>
          <a:lstStyle/>
          <a:p>
            <a:pPr algn="ctr"/>
            <a:br>
              <a:rPr lang="en-US" dirty="0"/>
            </a:br>
            <a:br>
              <a:rPr lang="en-US" dirty="0"/>
            </a:br>
            <a:r>
              <a:rPr lang="en-US" dirty="0"/>
              <a:t>Simple &amp; Complex Treatment Plans</a:t>
            </a:r>
            <a:br>
              <a:rPr lang="en-US" dirty="0"/>
            </a:br>
            <a:br>
              <a:rPr lang="en-US" dirty="0"/>
            </a:br>
            <a:endParaRPr lang="en-US" dirty="0"/>
          </a:p>
        </p:txBody>
      </p:sp>
      <p:sp>
        <p:nvSpPr>
          <p:cNvPr id="3" name="Content Placeholder 2">
            <a:extLst>
              <a:ext uri="{FF2B5EF4-FFF2-40B4-BE49-F238E27FC236}">
                <a16:creationId xmlns:a16="http://schemas.microsoft.com/office/drawing/2014/main" id="{BD3EF16F-9136-4B52-96D9-DBC70AAED150}"/>
              </a:ext>
            </a:extLst>
          </p:cNvPr>
          <p:cNvSpPr>
            <a:spLocks noGrp="1"/>
          </p:cNvSpPr>
          <p:nvPr>
            <p:ph idx="1"/>
          </p:nvPr>
        </p:nvSpPr>
        <p:spPr/>
        <p:txBody>
          <a:bodyPr/>
          <a:lstStyle/>
          <a:p>
            <a:r>
              <a:rPr lang="en-US" sz="2800" b="1" dirty="0"/>
              <a:t>What is a simple treatment plan?</a:t>
            </a:r>
          </a:p>
          <a:p>
            <a:pPr lvl="1"/>
            <a:r>
              <a:rPr lang="en-US" dirty="0"/>
              <a:t>Only one problem area</a:t>
            </a:r>
          </a:p>
          <a:p>
            <a:pPr lvl="1"/>
            <a:r>
              <a:rPr lang="en-US" dirty="0"/>
              <a:t>Only one objective</a:t>
            </a:r>
          </a:p>
          <a:p>
            <a:pPr lvl="1"/>
            <a:r>
              <a:rPr lang="en-US" dirty="0"/>
              <a:t>Patient dictates exactly what they need</a:t>
            </a:r>
          </a:p>
          <a:p>
            <a:pPr lvl="1"/>
            <a:r>
              <a:rPr lang="en-US" dirty="0"/>
              <a:t>Short term problem with known “cure”</a:t>
            </a:r>
          </a:p>
          <a:p>
            <a:r>
              <a:rPr lang="en-US" sz="2800" b="1" dirty="0"/>
              <a:t>What is a complex treatment plan?</a:t>
            </a:r>
          </a:p>
          <a:p>
            <a:pPr lvl="1"/>
            <a:r>
              <a:rPr lang="en-US" dirty="0"/>
              <a:t>Multiple health dimensions</a:t>
            </a:r>
          </a:p>
          <a:p>
            <a:pPr lvl="1"/>
            <a:r>
              <a:rPr lang="en-US" dirty="0"/>
              <a:t>Multiple objectives needed</a:t>
            </a:r>
          </a:p>
          <a:p>
            <a:pPr lvl="1"/>
            <a:r>
              <a:rPr lang="en-US" dirty="0"/>
              <a:t>Patient has difficulty explaining needs</a:t>
            </a:r>
          </a:p>
          <a:p>
            <a:pPr lvl="1"/>
            <a:r>
              <a:rPr lang="en-US" dirty="0"/>
              <a:t>Long term problems with multiple treatment options</a:t>
            </a:r>
          </a:p>
        </p:txBody>
      </p:sp>
      <p:sp>
        <p:nvSpPr>
          <p:cNvPr id="5" name="Slide Number Placeholder 4">
            <a:extLst>
              <a:ext uri="{FF2B5EF4-FFF2-40B4-BE49-F238E27FC236}">
                <a16:creationId xmlns:a16="http://schemas.microsoft.com/office/drawing/2014/main" id="{C30FD0FA-34D7-4CBE-9219-A55EB1D5E729}"/>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11</a:t>
            </a:fld>
            <a:endParaRPr lang="en-US" dirty="0">
              <a:solidFill>
                <a:srgbClr val="FFFFFF"/>
              </a:solidFill>
            </a:endParaRPr>
          </a:p>
        </p:txBody>
      </p:sp>
    </p:spTree>
    <p:extLst>
      <p:ext uri="{BB962C8B-B14F-4D97-AF65-F5344CB8AC3E}">
        <p14:creationId xmlns:p14="http://schemas.microsoft.com/office/powerpoint/2010/main" val="323118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57600" y="2189531"/>
            <a:ext cx="8542679" cy="2009552"/>
          </a:xfrm>
        </p:spPr>
        <p:txBody>
          <a:bodyPr/>
          <a:lstStyle/>
          <a:p>
            <a:pPr>
              <a:lnSpc>
                <a:spcPct val="100000"/>
              </a:lnSpc>
            </a:pPr>
            <a:r>
              <a:rPr lang="en-US" sz="5400" dirty="0"/>
              <a:t>SETTING UP COLLABORATION</a:t>
            </a:r>
            <a:br>
              <a:rPr lang="en-US" sz="5400" dirty="0"/>
            </a:br>
            <a:endParaRPr lang="en-US" sz="5400" dirty="0"/>
          </a:p>
        </p:txBody>
      </p:sp>
      <p:sp>
        <p:nvSpPr>
          <p:cNvPr id="3" name="Slide Number Placeholder 2">
            <a:extLst>
              <a:ext uri="{FF2B5EF4-FFF2-40B4-BE49-F238E27FC236}">
                <a16:creationId xmlns:a16="http://schemas.microsoft.com/office/drawing/2014/main" id="{A5E6AF6F-EA77-4DF0-8F95-F34B3F796AE7}"/>
              </a:ext>
            </a:extLst>
          </p:cNvPr>
          <p:cNvSpPr>
            <a:spLocks noGrp="1"/>
          </p:cNvSpPr>
          <p:nvPr>
            <p:ph type="sldNum" sz="quarter" idx="12"/>
          </p:nvPr>
        </p:nvSpPr>
        <p:spPr/>
        <p:txBody>
          <a:bodyPr/>
          <a:lstStyle/>
          <a:p>
            <a:fld id="{C3111FA1-5AF9-0647-B31D-D6250D4530A3}" type="slidenum">
              <a:rPr lang="en-US" smtClean="0"/>
              <a:t>12</a:t>
            </a:fld>
            <a:endParaRPr lang="en-US" dirty="0"/>
          </a:p>
        </p:txBody>
      </p:sp>
      <p:pic>
        <p:nvPicPr>
          <p:cNvPr id="7" name="Picture 6">
            <a:extLst>
              <a:ext uri="{FF2B5EF4-FFF2-40B4-BE49-F238E27FC236}">
                <a16:creationId xmlns:a16="http://schemas.microsoft.com/office/drawing/2014/main" id="{DC9CF69F-E83A-4677-9E36-7D0C7D340E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011" y="2764465"/>
            <a:ext cx="3636589" cy="2083981"/>
          </a:xfrm>
          <a:prstGeom prst="rect">
            <a:avLst/>
          </a:prstGeom>
        </p:spPr>
      </p:pic>
      <p:sp>
        <p:nvSpPr>
          <p:cNvPr id="8" name="TextBox 7">
            <a:extLst>
              <a:ext uri="{FF2B5EF4-FFF2-40B4-BE49-F238E27FC236}">
                <a16:creationId xmlns:a16="http://schemas.microsoft.com/office/drawing/2014/main" id="{1DC227F6-AFEF-4A9B-BB54-AE18C95044BB}"/>
              </a:ext>
            </a:extLst>
          </p:cNvPr>
          <p:cNvSpPr txBox="1"/>
          <p:nvPr/>
        </p:nvSpPr>
        <p:spPr>
          <a:xfrm>
            <a:off x="264042" y="4931468"/>
            <a:ext cx="3810000" cy="230832"/>
          </a:xfrm>
          <a:prstGeom prst="rect">
            <a:avLst/>
          </a:prstGeom>
          <a:noFill/>
        </p:spPr>
        <p:txBody>
          <a:bodyPr wrap="square" rtlCol="0">
            <a:spAutoFit/>
          </a:bodyPr>
          <a:lstStyle/>
          <a:p>
            <a:r>
              <a:rPr lang="en-US" sz="900" dirty="0">
                <a:hlinkClick r:id="rId4" tooltip="http://emefcapelozza.blogspot.com.br/2013/05/1-conselho-de-classe.html"/>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263448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2895-FE73-4077-9804-11D6435E0EF2}"/>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US" dirty="0"/>
              <a:t>Patient Collaboration </a:t>
            </a:r>
          </a:p>
        </p:txBody>
      </p:sp>
      <p:sp>
        <p:nvSpPr>
          <p:cNvPr id="3" name="Content Placeholder 2">
            <a:extLst>
              <a:ext uri="{FF2B5EF4-FFF2-40B4-BE49-F238E27FC236}">
                <a16:creationId xmlns:a16="http://schemas.microsoft.com/office/drawing/2014/main" id="{CCD9D8C1-EA60-4CF7-803F-F75E9BD700EF}"/>
              </a:ext>
            </a:extLst>
          </p:cNvPr>
          <p:cNvSpPr>
            <a:spLocks noGrp="1"/>
          </p:cNvSpPr>
          <p:nvPr>
            <p:ph idx="1"/>
          </p:nvPr>
        </p:nvSpPr>
        <p:spPr/>
        <p:txBody>
          <a:bodyPr/>
          <a:lstStyle/>
          <a:p>
            <a:r>
              <a:rPr lang="en-US" dirty="0"/>
              <a:t>Introduction and Informed Consent</a:t>
            </a:r>
          </a:p>
          <a:p>
            <a:pPr marL="0" indent="0">
              <a:buNone/>
            </a:pPr>
            <a:r>
              <a:rPr lang="en-US" dirty="0"/>
              <a:t>    -  Patients need to understand the process of care and 	treatment planning before the plan is created. </a:t>
            </a:r>
          </a:p>
          <a:p>
            <a:pPr marL="272034" lvl="1" indent="0">
              <a:buNone/>
            </a:pPr>
            <a:r>
              <a:rPr lang="en-US" dirty="0"/>
              <a:t>-  Will help with identifying specific goals and how to prioritize    those goals. </a:t>
            </a:r>
          </a:p>
          <a:p>
            <a:endParaRPr lang="en-US" dirty="0"/>
          </a:p>
          <a:p>
            <a:r>
              <a:rPr lang="en-US" dirty="0"/>
              <a:t>Collaboration </a:t>
            </a:r>
            <a:r>
              <a:rPr lang="en-US" dirty="0">
                <a:sym typeface="Wingdings" panose="05000000000000000000" pitchFamily="2" charset="2"/>
              </a:rPr>
              <a:t></a:t>
            </a:r>
            <a:r>
              <a:rPr lang="en-US" dirty="0"/>
              <a:t> Increased Participation</a:t>
            </a:r>
          </a:p>
          <a:p>
            <a:pPr marL="272034" lvl="1" indent="0">
              <a:buNone/>
            </a:pPr>
            <a:r>
              <a:rPr lang="en-US" dirty="0"/>
              <a:t>-  Increased likelihood of engagement and follow through </a:t>
            </a:r>
          </a:p>
          <a:p>
            <a:pPr marL="272034" lvl="1" indent="0">
              <a:buNone/>
            </a:pPr>
            <a:r>
              <a:rPr lang="en-US" dirty="0"/>
              <a:t>-  </a:t>
            </a:r>
            <a:r>
              <a:rPr lang="en-US" dirty="0" err="1"/>
              <a:t>Vahdat</a:t>
            </a:r>
            <a:r>
              <a:rPr lang="en-US" dirty="0"/>
              <a:t> et. al. (2014) comprehensive literature review </a:t>
            </a:r>
          </a:p>
          <a:p>
            <a:pPr marL="0"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2638BC77-0C4D-4C72-B1A0-58589AAF0595}"/>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156006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1FE72-8504-4791-A5AA-FB2D01C016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65377" y="2055160"/>
            <a:ext cx="1909483" cy="1241163"/>
          </a:xfrm>
          <a:prstGeom prst="rect">
            <a:avLst/>
          </a:prstGeom>
        </p:spPr>
      </p:pic>
      <p:sp>
        <p:nvSpPr>
          <p:cNvPr id="2" name="Title 1">
            <a:extLst>
              <a:ext uri="{FF2B5EF4-FFF2-40B4-BE49-F238E27FC236}">
                <a16:creationId xmlns:a16="http://schemas.microsoft.com/office/drawing/2014/main" id="{E99A2895-FE73-4077-9804-11D6435E0EF2}"/>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en-US" dirty="0"/>
              <a:t>Patient Collaboration cont’d</a:t>
            </a:r>
          </a:p>
        </p:txBody>
      </p:sp>
      <p:sp>
        <p:nvSpPr>
          <p:cNvPr id="3" name="Content Placeholder 2">
            <a:extLst>
              <a:ext uri="{FF2B5EF4-FFF2-40B4-BE49-F238E27FC236}">
                <a16:creationId xmlns:a16="http://schemas.microsoft.com/office/drawing/2014/main" id="{CCD9D8C1-EA60-4CF7-803F-F75E9BD700EF}"/>
              </a:ext>
            </a:extLst>
          </p:cNvPr>
          <p:cNvSpPr>
            <a:spLocks noGrp="1"/>
          </p:cNvSpPr>
          <p:nvPr>
            <p:ph idx="1"/>
          </p:nvPr>
        </p:nvSpPr>
        <p:spPr/>
        <p:txBody>
          <a:bodyPr/>
          <a:lstStyle/>
          <a:p>
            <a:pPr marL="0" indent="0">
              <a:buNone/>
            </a:pPr>
            <a:r>
              <a:rPr lang="en-US" dirty="0"/>
              <a:t>Patient Needs-Who knows more the Patient or Provider?</a:t>
            </a:r>
          </a:p>
          <a:p>
            <a:pPr marL="0" indent="0">
              <a:buNone/>
            </a:pPr>
            <a:endParaRPr lang="en-US" dirty="0"/>
          </a:p>
          <a:p>
            <a:pPr lvl="1"/>
            <a:r>
              <a:rPr lang="en-US" dirty="0"/>
              <a:t>“It’s all about me”</a:t>
            </a:r>
          </a:p>
          <a:p>
            <a:pPr lvl="1"/>
            <a:endParaRPr lang="en-US" dirty="0"/>
          </a:p>
          <a:p>
            <a:pPr lvl="1"/>
            <a:r>
              <a:rPr lang="en-US" dirty="0"/>
              <a:t>Sometimes the provider has to help guide the patient to understand what available options exist</a:t>
            </a:r>
          </a:p>
          <a:p>
            <a:pPr marL="272034" lvl="1" indent="0">
              <a:buNone/>
            </a:pPr>
            <a:endParaRPr lang="en-US" dirty="0"/>
          </a:p>
          <a:p>
            <a:pPr lvl="1"/>
            <a:r>
              <a:rPr lang="en-US" dirty="0"/>
              <a:t>This is the collaboration in action</a:t>
            </a:r>
          </a:p>
          <a:p>
            <a:pPr lvl="2"/>
            <a:r>
              <a:rPr lang="en-US" dirty="0"/>
              <a:t>Patient wants the problem to disappear</a:t>
            </a:r>
          </a:p>
          <a:p>
            <a:pPr lvl="2"/>
            <a:r>
              <a:rPr lang="en-US" dirty="0"/>
              <a:t>Provider needs to educate and break it down into steps</a:t>
            </a:r>
          </a:p>
          <a:p>
            <a:pPr lvl="2"/>
            <a:r>
              <a:rPr lang="en-US" dirty="0"/>
              <a:t>Problems vs Goals vs Objectives</a:t>
            </a:r>
          </a:p>
          <a:p>
            <a:pPr marL="0"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2638BC77-0C4D-4C72-B1A0-58589AAF0595}"/>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24113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0531" y="2807304"/>
            <a:ext cx="7646455" cy="2009552"/>
          </a:xfrm>
        </p:spPr>
        <p:txBody>
          <a:bodyPr/>
          <a:lstStyle/>
          <a:p>
            <a:pPr>
              <a:lnSpc>
                <a:spcPct val="100000"/>
              </a:lnSpc>
            </a:pPr>
            <a:r>
              <a:rPr lang="en-US" sz="5400" dirty="0"/>
              <a:t>RE-DEFINING RESISTANCE			</a:t>
            </a:r>
          </a:p>
        </p:txBody>
      </p:sp>
      <p:sp>
        <p:nvSpPr>
          <p:cNvPr id="3" name="Slide Number Placeholder 2">
            <a:extLst>
              <a:ext uri="{FF2B5EF4-FFF2-40B4-BE49-F238E27FC236}">
                <a16:creationId xmlns:a16="http://schemas.microsoft.com/office/drawing/2014/main" id="{B84624D8-1A77-436F-A913-245C93B9BD61}"/>
              </a:ext>
            </a:extLst>
          </p:cNvPr>
          <p:cNvSpPr>
            <a:spLocks noGrp="1"/>
          </p:cNvSpPr>
          <p:nvPr>
            <p:ph type="sldNum" sz="quarter" idx="12"/>
          </p:nvPr>
        </p:nvSpPr>
        <p:spPr/>
        <p:txBody>
          <a:bodyPr/>
          <a:lstStyle/>
          <a:p>
            <a:fld id="{C3111FA1-5AF9-0647-B31D-D6250D4530A3}" type="slidenum">
              <a:rPr lang="en-US" smtClean="0"/>
              <a:t>15</a:t>
            </a:fld>
            <a:endParaRPr lang="en-US" dirty="0"/>
          </a:p>
        </p:txBody>
      </p:sp>
      <p:pic>
        <p:nvPicPr>
          <p:cNvPr id="9" name="Picture 8">
            <a:extLst>
              <a:ext uri="{FF2B5EF4-FFF2-40B4-BE49-F238E27FC236}">
                <a16:creationId xmlns:a16="http://schemas.microsoft.com/office/drawing/2014/main" id="{F24C11DC-F52C-426A-AFF8-6C3FA043BA5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76957" y="2902688"/>
            <a:ext cx="3760717" cy="2193290"/>
          </a:xfrm>
          <a:prstGeom prst="rect">
            <a:avLst/>
          </a:prstGeom>
        </p:spPr>
      </p:pic>
      <p:sp>
        <p:nvSpPr>
          <p:cNvPr id="10" name="TextBox 9">
            <a:extLst>
              <a:ext uri="{FF2B5EF4-FFF2-40B4-BE49-F238E27FC236}">
                <a16:creationId xmlns:a16="http://schemas.microsoft.com/office/drawing/2014/main" id="{2CD22B53-16FA-4BAA-9D56-3EA1AE7855D4}"/>
              </a:ext>
            </a:extLst>
          </p:cNvPr>
          <p:cNvSpPr txBox="1"/>
          <p:nvPr/>
        </p:nvSpPr>
        <p:spPr>
          <a:xfrm>
            <a:off x="5103628" y="5172166"/>
            <a:ext cx="1850065" cy="369332"/>
          </a:xfrm>
          <a:prstGeom prst="rect">
            <a:avLst/>
          </a:prstGeom>
          <a:noFill/>
        </p:spPr>
        <p:txBody>
          <a:bodyPr wrap="square" rtlCol="0">
            <a:spAutoFit/>
          </a:bodyPr>
          <a:lstStyle/>
          <a:p>
            <a:r>
              <a:rPr lang="en-US" sz="900" dirty="0">
                <a:hlinkClick r:id="rId4" tooltip="http://ciclog.blogspot.com/2010/04/luchar-contra-la-resistencia-al-cambio.html"/>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127634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E708-2EA9-4D9F-B61B-58D88B3BAD2C}"/>
              </a:ext>
            </a:extLst>
          </p:cNvPr>
          <p:cNvSpPr>
            <a:spLocks noGrp="1"/>
          </p:cNvSpPr>
          <p:nvPr>
            <p:ph type="title"/>
          </p:nvPr>
        </p:nvSpPr>
        <p:spPr/>
        <p:txBody>
          <a:bodyPr/>
          <a:lstStyle/>
          <a:p>
            <a:pPr algn="ctr"/>
            <a:r>
              <a:rPr lang="en-US" dirty="0"/>
              <a:t>What is Resistance?</a:t>
            </a:r>
          </a:p>
        </p:txBody>
      </p:sp>
      <p:sp>
        <p:nvSpPr>
          <p:cNvPr id="3" name="Content Placeholder 2">
            <a:extLst>
              <a:ext uri="{FF2B5EF4-FFF2-40B4-BE49-F238E27FC236}">
                <a16:creationId xmlns:a16="http://schemas.microsoft.com/office/drawing/2014/main" id="{C2351ED9-F71F-4F01-A5DE-EEB62654395F}"/>
              </a:ext>
            </a:extLst>
          </p:cNvPr>
          <p:cNvSpPr>
            <a:spLocks noGrp="1"/>
          </p:cNvSpPr>
          <p:nvPr>
            <p:ph idx="1"/>
          </p:nvPr>
        </p:nvSpPr>
        <p:spPr>
          <a:xfrm>
            <a:off x="457200" y="1600200"/>
            <a:ext cx="8229600" cy="4525963"/>
          </a:xfrm>
        </p:spPr>
        <p:txBody>
          <a:bodyPr/>
          <a:lstStyle/>
          <a:p>
            <a:pPr>
              <a:buFont typeface="Wingdings" panose="05000000000000000000" pitchFamily="2" charset="2"/>
              <a:buChar char="§"/>
            </a:pPr>
            <a:r>
              <a:rPr lang="en-US" dirty="0"/>
              <a:t>Traditional definition</a:t>
            </a:r>
          </a:p>
          <a:p>
            <a:pPr lvl="1"/>
            <a:r>
              <a:rPr lang="en-US" dirty="0"/>
              <a:t>“More generally, however, the term is used to describe the </a:t>
            </a:r>
            <a:r>
              <a:rPr lang="en-US" i="1" dirty="0"/>
              <a:t>direct or indirect</a:t>
            </a:r>
            <a:r>
              <a:rPr lang="en-US" dirty="0"/>
              <a:t> OPPOSITION of a patient to the therapeutic process.”</a:t>
            </a:r>
          </a:p>
          <a:p>
            <a:pPr lvl="2"/>
            <a:r>
              <a:rPr lang="en-US" sz="1400" dirty="0"/>
              <a:t>Fournier, G. (2018). Resistance. </a:t>
            </a:r>
            <a:r>
              <a:rPr lang="en-US" sz="1400" i="1" dirty="0"/>
              <a:t>Psych Central</a:t>
            </a:r>
            <a:r>
              <a:rPr lang="en-US" sz="1400" dirty="0"/>
              <a:t>. Retrieved on August 13, 2018, from https://psychcentral.com/encyclopedia/resistance/</a:t>
            </a:r>
            <a:endParaRPr lang="en-US" sz="1400" i="1" dirty="0"/>
          </a:p>
          <a:p>
            <a:pPr>
              <a:buFont typeface="Wingdings" panose="05000000000000000000" pitchFamily="2" charset="2"/>
              <a:buChar char="§"/>
            </a:pPr>
            <a:r>
              <a:rPr lang="en-US" dirty="0"/>
              <a:t>Client-Centered Definition</a:t>
            </a:r>
          </a:p>
          <a:p>
            <a:pPr lvl="1"/>
            <a:r>
              <a:rPr lang="en-US" i="1" dirty="0"/>
              <a:t>“Resistance</a:t>
            </a:r>
            <a:r>
              <a:rPr lang="en-US" dirty="0"/>
              <a:t> is, in contrast, a relatively straightforward negative response to someone expecting you to do something that you do not want to do. The clinician can minimize resistance by understanding the client’s stage of change and being prepared to work with the client based on interventions geared to that stage.”</a:t>
            </a:r>
          </a:p>
          <a:p>
            <a:pPr lvl="2"/>
            <a:r>
              <a:rPr lang="en-US" sz="1400" dirty="0"/>
              <a:t>SAMHSA TIP 39</a:t>
            </a:r>
            <a:r>
              <a:rPr lang="en-US" sz="1400" i="1" dirty="0"/>
              <a:t>, DHHS Publication No. (SMA) 05-4006 </a:t>
            </a:r>
            <a:r>
              <a:rPr lang="en-US" sz="1400" dirty="0"/>
              <a:t>(2005)</a:t>
            </a:r>
          </a:p>
        </p:txBody>
      </p:sp>
      <p:sp>
        <p:nvSpPr>
          <p:cNvPr id="5" name="Slide Number Placeholder 4">
            <a:extLst>
              <a:ext uri="{FF2B5EF4-FFF2-40B4-BE49-F238E27FC236}">
                <a16:creationId xmlns:a16="http://schemas.microsoft.com/office/drawing/2014/main" id="{7DBCBB92-9162-4E40-8D7C-C80F1BEA0C2E}"/>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val="2693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E708-2EA9-4D9F-B61B-58D88B3BAD2C}"/>
              </a:ext>
            </a:extLst>
          </p:cNvPr>
          <p:cNvSpPr>
            <a:spLocks noGrp="1"/>
          </p:cNvSpPr>
          <p:nvPr>
            <p:ph type="title"/>
          </p:nvPr>
        </p:nvSpPr>
        <p:spPr/>
        <p:txBody>
          <a:bodyPr/>
          <a:lstStyle/>
          <a:p>
            <a:pPr algn="ctr"/>
            <a:r>
              <a:rPr lang="en-US" dirty="0"/>
              <a:t>Working With Resistance</a:t>
            </a:r>
          </a:p>
        </p:txBody>
      </p:sp>
      <p:sp>
        <p:nvSpPr>
          <p:cNvPr id="3" name="Content Placeholder 2">
            <a:extLst>
              <a:ext uri="{FF2B5EF4-FFF2-40B4-BE49-F238E27FC236}">
                <a16:creationId xmlns:a16="http://schemas.microsoft.com/office/drawing/2014/main" id="{C2351ED9-F71F-4F01-A5DE-EEB62654395F}"/>
              </a:ext>
            </a:extLst>
          </p:cNvPr>
          <p:cNvSpPr>
            <a:spLocks noGrp="1"/>
          </p:cNvSpPr>
          <p:nvPr>
            <p:ph idx="1"/>
          </p:nvPr>
        </p:nvSpPr>
        <p:spPr>
          <a:xfrm>
            <a:off x="457199" y="1600200"/>
            <a:ext cx="8471647" cy="4756150"/>
          </a:xfrm>
        </p:spPr>
        <p:txBody>
          <a:bodyPr/>
          <a:lstStyle/>
          <a:p>
            <a:r>
              <a:rPr lang="en-US" dirty="0"/>
              <a:t>Think of Resistance as a fork in the road, not a dead end. </a:t>
            </a:r>
          </a:p>
          <a:p>
            <a:pPr marL="0" indent="0">
              <a:buNone/>
            </a:pPr>
            <a:r>
              <a:rPr lang="en-US" dirty="0"/>
              <a:t>           - Move from Resistant to </a:t>
            </a:r>
            <a:r>
              <a:rPr lang="en-US" b="1" i="1" dirty="0"/>
              <a:t>Engaging</a:t>
            </a:r>
          </a:p>
          <a:p>
            <a:r>
              <a:rPr lang="en-US" dirty="0"/>
              <a:t>Provider is responsible for identifying areas of resistance </a:t>
            </a:r>
          </a:p>
          <a:p>
            <a:pPr marL="0" indent="0">
              <a:buNone/>
            </a:pPr>
            <a:r>
              <a:rPr lang="en-US" dirty="0"/>
              <a:t>          -  Results in Therapeutic re-aligning </a:t>
            </a:r>
          </a:p>
          <a:p>
            <a:pPr marL="272034" lvl="1" indent="0">
              <a:buNone/>
            </a:pPr>
            <a:r>
              <a:rPr lang="en-US" dirty="0"/>
              <a:t>      -  Engagement not just for therapists! </a:t>
            </a:r>
          </a:p>
          <a:p>
            <a:pPr marL="272034" lvl="1" indent="0">
              <a:buNone/>
            </a:pPr>
            <a:r>
              <a:rPr lang="en-US" dirty="0"/>
              <a:t>{Any treatment focused relationship is therapeutic in nature }</a:t>
            </a:r>
          </a:p>
          <a:p>
            <a:r>
              <a:rPr lang="en-US" dirty="0"/>
              <a:t>Change the focus of treatment to better match expectations of patient and provider. </a:t>
            </a:r>
          </a:p>
          <a:p>
            <a:r>
              <a:rPr lang="en-US" dirty="0"/>
              <a:t>Involve the patient more</a:t>
            </a:r>
          </a:p>
          <a:p>
            <a:pPr marL="0" indent="0">
              <a:buNone/>
            </a:pPr>
            <a:endParaRPr lang="en-US" dirty="0"/>
          </a:p>
        </p:txBody>
      </p:sp>
      <p:sp>
        <p:nvSpPr>
          <p:cNvPr id="5" name="Slide Number Placeholder 4">
            <a:extLst>
              <a:ext uri="{FF2B5EF4-FFF2-40B4-BE49-F238E27FC236}">
                <a16:creationId xmlns:a16="http://schemas.microsoft.com/office/drawing/2014/main" id="{7DBCBB92-9162-4E40-8D7C-C80F1BEA0C2E}"/>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17</a:t>
            </a:fld>
            <a:endParaRPr lang="en-US">
              <a:solidFill>
                <a:srgbClr val="FFFFFF"/>
              </a:solidFill>
            </a:endParaRPr>
          </a:p>
        </p:txBody>
      </p:sp>
      <p:pic>
        <p:nvPicPr>
          <p:cNvPr id="7" name="Picture 6">
            <a:extLst>
              <a:ext uri="{FF2B5EF4-FFF2-40B4-BE49-F238E27FC236}">
                <a16:creationId xmlns:a16="http://schemas.microsoft.com/office/drawing/2014/main" id="{6F812F94-54C9-4B84-86FD-CFD615B8674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86130" y="4720857"/>
            <a:ext cx="2433970" cy="1896214"/>
          </a:xfrm>
          <a:prstGeom prst="rect">
            <a:avLst/>
          </a:prstGeom>
        </p:spPr>
      </p:pic>
    </p:spTree>
    <p:extLst>
      <p:ext uri="{BB962C8B-B14F-4D97-AF65-F5344CB8AC3E}">
        <p14:creationId xmlns:p14="http://schemas.microsoft.com/office/powerpoint/2010/main" val="58837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E708-2EA9-4D9F-B61B-58D88B3BAD2C}"/>
              </a:ext>
            </a:extLst>
          </p:cNvPr>
          <p:cNvSpPr>
            <a:spLocks noGrp="1"/>
          </p:cNvSpPr>
          <p:nvPr>
            <p:ph type="title"/>
          </p:nvPr>
        </p:nvSpPr>
        <p:spPr/>
        <p:txBody>
          <a:bodyPr/>
          <a:lstStyle/>
          <a:p>
            <a:pPr algn="ctr"/>
            <a:r>
              <a:rPr lang="en-US" dirty="0"/>
              <a:t>Patient Expectations</a:t>
            </a:r>
          </a:p>
        </p:txBody>
      </p:sp>
      <p:sp>
        <p:nvSpPr>
          <p:cNvPr id="3" name="Content Placeholder 2">
            <a:extLst>
              <a:ext uri="{FF2B5EF4-FFF2-40B4-BE49-F238E27FC236}">
                <a16:creationId xmlns:a16="http://schemas.microsoft.com/office/drawing/2014/main" id="{C2351ED9-F71F-4F01-A5DE-EEB62654395F}"/>
              </a:ext>
            </a:extLst>
          </p:cNvPr>
          <p:cNvSpPr>
            <a:spLocks noGrp="1"/>
          </p:cNvSpPr>
          <p:nvPr>
            <p:ph idx="1"/>
          </p:nvPr>
        </p:nvSpPr>
        <p:spPr>
          <a:xfrm>
            <a:off x="457200" y="1600200"/>
            <a:ext cx="8229600" cy="4525963"/>
          </a:xfrm>
        </p:spPr>
        <p:txBody>
          <a:bodyPr/>
          <a:lstStyle/>
          <a:p>
            <a:r>
              <a:rPr lang="en-US" dirty="0"/>
              <a:t>What does the patient expect from treatment?</a:t>
            </a:r>
          </a:p>
          <a:p>
            <a:pPr lvl="1"/>
            <a:r>
              <a:rPr lang="en-US" dirty="0"/>
              <a:t>Common misunderstandings</a:t>
            </a:r>
          </a:p>
          <a:p>
            <a:pPr lvl="2"/>
            <a:r>
              <a:rPr lang="en-US" dirty="0"/>
              <a:t>Patient role</a:t>
            </a:r>
          </a:p>
          <a:p>
            <a:pPr lvl="2"/>
            <a:r>
              <a:rPr lang="en-US" dirty="0"/>
              <a:t>Treatment modality</a:t>
            </a:r>
          </a:p>
          <a:p>
            <a:pPr lvl="2"/>
            <a:r>
              <a:rPr lang="en-US" dirty="0"/>
              <a:t>Provider role</a:t>
            </a:r>
          </a:p>
          <a:p>
            <a:pPr lvl="2"/>
            <a:r>
              <a:rPr lang="en-US" dirty="0"/>
              <a:t>Expected outcome</a:t>
            </a:r>
          </a:p>
          <a:p>
            <a:pPr lvl="2"/>
            <a:endParaRPr lang="en-US" dirty="0"/>
          </a:p>
          <a:p>
            <a:pPr lvl="1"/>
            <a:r>
              <a:rPr lang="en-US" dirty="0"/>
              <a:t>Definite Outcome or Maintenance</a:t>
            </a:r>
          </a:p>
          <a:p>
            <a:pPr lvl="2"/>
            <a:r>
              <a:rPr lang="en-US" dirty="0"/>
              <a:t>Certain illnesses/diagnoses have a cure, however others can only be maintained (an infection can be cured, depression cannot)</a:t>
            </a:r>
          </a:p>
          <a:p>
            <a:pPr lvl="2"/>
            <a:r>
              <a:rPr lang="en-US" dirty="0"/>
              <a:t>Having this understanding at the outset will improve treatment</a:t>
            </a:r>
          </a:p>
        </p:txBody>
      </p:sp>
      <p:sp>
        <p:nvSpPr>
          <p:cNvPr id="5" name="Slide Number Placeholder 4">
            <a:extLst>
              <a:ext uri="{FF2B5EF4-FFF2-40B4-BE49-F238E27FC236}">
                <a16:creationId xmlns:a16="http://schemas.microsoft.com/office/drawing/2014/main" id="{7DBCBB92-9162-4E40-8D7C-C80F1BEA0C2E}"/>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402513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EF16287-92A4-4B59-87B4-A72CA7D78609}"/>
              </a:ext>
            </a:extLst>
          </p:cNvPr>
          <p:cNvSpPr>
            <a:spLocks noGrp="1"/>
          </p:cNvSpPr>
          <p:nvPr>
            <p:ph type="title"/>
          </p:nvPr>
        </p:nvSpPr>
        <p:spPr>
          <a:xfrm>
            <a:off x="457200" y="812009"/>
            <a:ext cx="8229600" cy="2282065"/>
          </a:xfrm>
        </p:spPr>
        <p:txBody>
          <a:bodyPr/>
          <a:lstStyle/>
          <a:p>
            <a:pPr algn="ctr"/>
            <a:r>
              <a:rPr lang="en-US" sz="3200" dirty="0"/>
              <a:t>Dr. Greg Schwarz, Psy.D.</a:t>
            </a:r>
            <a:br>
              <a:rPr lang="en-US" sz="3200" dirty="0"/>
            </a:br>
            <a:r>
              <a:rPr lang="en-US" sz="3200" dirty="0"/>
              <a:t>Dr. Alyssa Cohen, Psy.D.</a:t>
            </a:r>
            <a:br>
              <a:rPr lang="en-US" sz="3200" dirty="0"/>
            </a:br>
            <a:br>
              <a:rPr lang="en-US" sz="3200" dirty="0"/>
            </a:br>
            <a:r>
              <a:rPr lang="en-US" dirty="0"/>
              <a:t>Los Angeles County Department of Public Health</a:t>
            </a:r>
            <a:br>
              <a:rPr lang="en-US" dirty="0"/>
            </a:br>
            <a:r>
              <a:rPr lang="en-US" dirty="0"/>
              <a:t>Substance Abuse Prevention and Control </a:t>
            </a:r>
          </a:p>
        </p:txBody>
      </p:sp>
      <p:pic>
        <p:nvPicPr>
          <p:cNvPr id="14" name="Content Placeholder 13">
            <a:extLst>
              <a:ext uri="{FF2B5EF4-FFF2-40B4-BE49-F238E27FC236}">
                <a16:creationId xmlns:a16="http://schemas.microsoft.com/office/drawing/2014/main" id="{4C24F3BE-BAE4-426C-A045-DF0A8B831F6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823816" y="4051909"/>
            <a:ext cx="5857875" cy="1600200"/>
          </a:xfrm>
        </p:spPr>
      </p:pic>
      <p:sp>
        <p:nvSpPr>
          <p:cNvPr id="4" name="Slide Number Placeholder 3">
            <a:extLst>
              <a:ext uri="{FF2B5EF4-FFF2-40B4-BE49-F238E27FC236}">
                <a16:creationId xmlns:a16="http://schemas.microsoft.com/office/drawing/2014/main" id="{BA2B51A5-19E4-4F7B-A238-A7BCEAF82DF7}"/>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a:t>
            </a:fld>
            <a:endParaRPr lang="en-US">
              <a:solidFill>
                <a:srgbClr val="FFFFFF"/>
              </a:solidFill>
            </a:endParaRPr>
          </a:p>
        </p:txBody>
      </p:sp>
    </p:spTree>
    <p:extLst>
      <p:ext uri="{BB962C8B-B14F-4D97-AF65-F5344CB8AC3E}">
        <p14:creationId xmlns:p14="http://schemas.microsoft.com/office/powerpoint/2010/main" val="3736801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E708-2EA9-4D9F-B61B-58D88B3BAD2C}"/>
              </a:ext>
            </a:extLst>
          </p:cNvPr>
          <p:cNvSpPr>
            <a:spLocks noGrp="1"/>
          </p:cNvSpPr>
          <p:nvPr>
            <p:ph type="title"/>
          </p:nvPr>
        </p:nvSpPr>
        <p:spPr/>
        <p:txBody>
          <a:bodyPr/>
          <a:lstStyle/>
          <a:p>
            <a:pPr algn="ctr"/>
            <a:r>
              <a:rPr lang="en-US" dirty="0"/>
              <a:t>Provider Expectations</a:t>
            </a:r>
          </a:p>
        </p:txBody>
      </p:sp>
      <p:sp>
        <p:nvSpPr>
          <p:cNvPr id="3" name="Content Placeholder 2">
            <a:extLst>
              <a:ext uri="{FF2B5EF4-FFF2-40B4-BE49-F238E27FC236}">
                <a16:creationId xmlns:a16="http://schemas.microsoft.com/office/drawing/2014/main" id="{C2351ED9-F71F-4F01-A5DE-EEB62654395F}"/>
              </a:ext>
            </a:extLst>
          </p:cNvPr>
          <p:cNvSpPr>
            <a:spLocks noGrp="1"/>
          </p:cNvSpPr>
          <p:nvPr>
            <p:ph idx="1"/>
          </p:nvPr>
        </p:nvSpPr>
        <p:spPr>
          <a:xfrm>
            <a:off x="457200" y="1600200"/>
            <a:ext cx="8229600" cy="4525963"/>
          </a:xfrm>
        </p:spPr>
        <p:txBody>
          <a:bodyPr/>
          <a:lstStyle/>
          <a:p>
            <a:r>
              <a:rPr lang="en-US" dirty="0"/>
              <a:t>What does the provider expect from treatment?</a:t>
            </a:r>
          </a:p>
          <a:p>
            <a:pPr lvl="1"/>
            <a:r>
              <a:rPr lang="en-US" dirty="0"/>
              <a:t>Common misunderstandings</a:t>
            </a:r>
          </a:p>
          <a:p>
            <a:pPr lvl="2"/>
            <a:r>
              <a:rPr lang="en-US" dirty="0"/>
              <a:t>Patient role</a:t>
            </a:r>
          </a:p>
          <a:p>
            <a:pPr lvl="2"/>
            <a:r>
              <a:rPr lang="en-US" dirty="0"/>
              <a:t>Treatment modality</a:t>
            </a:r>
          </a:p>
          <a:p>
            <a:pPr lvl="2"/>
            <a:r>
              <a:rPr lang="en-US" dirty="0"/>
              <a:t>Provider role</a:t>
            </a:r>
          </a:p>
          <a:p>
            <a:pPr lvl="2"/>
            <a:r>
              <a:rPr lang="en-US" dirty="0"/>
              <a:t>Expected outcome</a:t>
            </a:r>
          </a:p>
          <a:p>
            <a:pPr lvl="1"/>
            <a:endParaRPr lang="en-US" dirty="0"/>
          </a:p>
          <a:p>
            <a:pPr lvl="1"/>
            <a:r>
              <a:rPr lang="en-US" dirty="0"/>
              <a:t>COMPLIANCE</a:t>
            </a:r>
          </a:p>
          <a:p>
            <a:pPr lvl="2"/>
            <a:r>
              <a:rPr lang="en-US" dirty="0"/>
              <a:t>Implies unidirectional relationship</a:t>
            </a:r>
          </a:p>
          <a:p>
            <a:pPr lvl="2"/>
            <a:r>
              <a:rPr lang="en-US" dirty="0"/>
              <a:t>Compliance and non-compliance imply lack of choice and collaboration. </a:t>
            </a:r>
          </a:p>
        </p:txBody>
      </p:sp>
      <p:sp>
        <p:nvSpPr>
          <p:cNvPr id="5" name="Slide Number Placeholder 4">
            <a:extLst>
              <a:ext uri="{FF2B5EF4-FFF2-40B4-BE49-F238E27FC236}">
                <a16:creationId xmlns:a16="http://schemas.microsoft.com/office/drawing/2014/main" id="{7DBCBB92-9162-4E40-8D7C-C80F1BEA0C2E}"/>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19</a:t>
            </a:fld>
            <a:endParaRPr lang="en-US">
              <a:solidFill>
                <a:srgbClr val="FFFFFF"/>
              </a:solidFill>
            </a:endParaRPr>
          </a:p>
        </p:txBody>
      </p:sp>
    </p:spTree>
    <p:extLst>
      <p:ext uri="{BB962C8B-B14F-4D97-AF65-F5344CB8AC3E}">
        <p14:creationId xmlns:p14="http://schemas.microsoft.com/office/powerpoint/2010/main" val="74220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705" y="2484030"/>
            <a:ext cx="8440380" cy="2009552"/>
          </a:xfrm>
        </p:spPr>
        <p:txBody>
          <a:bodyPr/>
          <a:lstStyle/>
          <a:p>
            <a:pPr>
              <a:lnSpc>
                <a:spcPct val="100000"/>
              </a:lnSpc>
            </a:pPr>
            <a:r>
              <a:rPr lang="en-US" sz="4800" dirty="0"/>
              <a:t>WHERE TO FIND THE INFORMATION</a:t>
            </a:r>
          </a:p>
        </p:txBody>
      </p:sp>
      <p:sp>
        <p:nvSpPr>
          <p:cNvPr id="3" name="Slide Number Placeholder 2">
            <a:extLst>
              <a:ext uri="{FF2B5EF4-FFF2-40B4-BE49-F238E27FC236}">
                <a16:creationId xmlns:a16="http://schemas.microsoft.com/office/drawing/2014/main" id="{303E38C0-16CB-4BDE-B14B-A7A13D181694}"/>
              </a:ext>
            </a:extLst>
          </p:cNvPr>
          <p:cNvSpPr>
            <a:spLocks noGrp="1"/>
          </p:cNvSpPr>
          <p:nvPr>
            <p:ph type="sldNum" sz="quarter" idx="12"/>
          </p:nvPr>
        </p:nvSpPr>
        <p:spPr/>
        <p:txBody>
          <a:bodyPr/>
          <a:lstStyle/>
          <a:p>
            <a:fld id="{C3111FA1-5AF9-0647-B31D-D6250D4530A3}" type="slidenum">
              <a:rPr lang="en-US" smtClean="0"/>
              <a:t>20</a:t>
            </a:fld>
            <a:endParaRPr lang="en-US" dirty="0"/>
          </a:p>
        </p:txBody>
      </p:sp>
      <p:pic>
        <p:nvPicPr>
          <p:cNvPr id="5" name="Picture 4">
            <a:extLst>
              <a:ext uri="{FF2B5EF4-FFF2-40B4-BE49-F238E27FC236}">
                <a16:creationId xmlns:a16="http://schemas.microsoft.com/office/drawing/2014/main" id="{4C239A60-8090-4E18-B325-027B7A4499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31489" y="3265522"/>
            <a:ext cx="2902687" cy="1965927"/>
          </a:xfrm>
          <a:prstGeom prst="rect">
            <a:avLst/>
          </a:prstGeom>
        </p:spPr>
      </p:pic>
      <p:sp>
        <p:nvSpPr>
          <p:cNvPr id="7" name="TextBox 6">
            <a:extLst>
              <a:ext uri="{FF2B5EF4-FFF2-40B4-BE49-F238E27FC236}">
                <a16:creationId xmlns:a16="http://schemas.microsoft.com/office/drawing/2014/main" id="{156FC37D-8A24-49E5-A307-1BD89812F5BD}"/>
              </a:ext>
            </a:extLst>
          </p:cNvPr>
          <p:cNvSpPr txBox="1"/>
          <p:nvPr/>
        </p:nvSpPr>
        <p:spPr>
          <a:xfrm>
            <a:off x="4867274" y="5109584"/>
            <a:ext cx="2150213" cy="369332"/>
          </a:xfrm>
          <a:prstGeom prst="rect">
            <a:avLst/>
          </a:prstGeom>
          <a:noFill/>
        </p:spPr>
        <p:txBody>
          <a:bodyPr wrap="square" rtlCol="0">
            <a:spAutoFit/>
          </a:bodyPr>
          <a:lstStyle/>
          <a:p>
            <a:r>
              <a:rPr lang="en-US" sz="900" dirty="0">
                <a:hlinkClick r:id="rId4" tooltip="http://www.romancemeetslife.com/2013/07/how-to-find-information-on-internet.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19916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8EB5-8287-472A-A735-D5D56BFA461E}"/>
              </a:ext>
            </a:extLst>
          </p:cNvPr>
          <p:cNvSpPr>
            <a:spLocks noGrp="1"/>
          </p:cNvSpPr>
          <p:nvPr>
            <p:ph type="title"/>
          </p:nvPr>
        </p:nvSpPr>
        <p:spPr/>
        <p:txBody>
          <a:bodyPr/>
          <a:lstStyle/>
          <a:p>
            <a:pPr algn="ctr"/>
            <a:r>
              <a:rPr lang="en-US" dirty="0"/>
              <a:t>Information Gathering </a:t>
            </a:r>
          </a:p>
        </p:txBody>
      </p:sp>
      <p:sp>
        <p:nvSpPr>
          <p:cNvPr id="3" name="Content Placeholder 2">
            <a:extLst>
              <a:ext uri="{FF2B5EF4-FFF2-40B4-BE49-F238E27FC236}">
                <a16:creationId xmlns:a16="http://schemas.microsoft.com/office/drawing/2014/main" id="{04E396B2-F664-4D0A-BF20-EDDFACF4C9E1}"/>
              </a:ext>
            </a:extLst>
          </p:cNvPr>
          <p:cNvSpPr>
            <a:spLocks noGrp="1"/>
          </p:cNvSpPr>
          <p:nvPr>
            <p:ph idx="1"/>
          </p:nvPr>
        </p:nvSpPr>
        <p:spPr/>
        <p:txBody>
          <a:bodyPr/>
          <a:lstStyle/>
          <a:p>
            <a:pPr>
              <a:buFont typeface="Wingdings" panose="05000000000000000000" pitchFamily="2" charset="2"/>
              <a:buChar char="q"/>
            </a:pPr>
            <a:r>
              <a:rPr lang="en-US" dirty="0"/>
              <a:t> Collect data from all available sources to inform the treatment planning process</a:t>
            </a:r>
          </a:p>
          <a:p>
            <a:pPr marL="729234" lvl="1" indent="-457200">
              <a:buFont typeface="+mj-lt"/>
              <a:buAutoNum type="arabicPeriod"/>
            </a:pPr>
            <a:endParaRPr lang="en-US" dirty="0"/>
          </a:p>
          <a:p>
            <a:pPr marL="729234" lvl="1" indent="-457200">
              <a:buFont typeface="+mj-lt"/>
              <a:buAutoNum type="arabicPeriod"/>
            </a:pPr>
            <a:r>
              <a:rPr lang="en-US" dirty="0"/>
              <a:t>Assessment information</a:t>
            </a:r>
          </a:p>
          <a:p>
            <a:pPr marL="1314450" lvl="2" indent="-457200"/>
            <a:r>
              <a:rPr lang="en-US" dirty="0"/>
              <a:t>Historical </a:t>
            </a:r>
          </a:p>
          <a:p>
            <a:pPr marL="1314450" lvl="2" indent="-457200"/>
            <a:r>
              <a:rPr lang="en-US" dirty="0"/>
              <a:t>Current</a:t>
            </a:r>
          </a:p>
          <a:p>
            <a:pPr marL="729234" lvl="1" indent="-457200">
              <a:buFont typeface="+mj-lt"/>
              <a:buAutoNum type="arabicPeriod"/>
            </a:pPr>
            <a:r>
              <a:rPr lang="en-US" dirty="0"/>
              <a:t>Patient information</a:t>
            </a:r>
          </a:p>
          <a:p>
            <a:pPr marL="1314450" lvl="2" indent="-457200"/>
            <a:r>
              <a:rPr lang="en-US" dirty="0"/>
              <a:t>Observation</a:t>
            </a:r>
          </a:p>
          <a:p>
            <a:pPr marL="1314450" lvl="2" indent="-457200"/>
            <a:r>
              <a:rPr lang="en-US" dirty="0"/>
              <a:t>Patterns</a:t>
            </a:r>
          </a:p>
        </p:txBody>
      </p:sp>
      <p:sp>
        <p:nvSpPr>
          <p:cNvPr id="5" name="Slide Number Placeholder 4">
            <a:extLst>
              <a:ext uri="{FF2B5EF4-FFF2-40B4-BE49-F238E27FC236}">
                <a16:creationId xmlns:a16="http://schemas.microsoft.com/office/drawing/2014/main" id="{FC1D79E6-6E99-4EEE-9D45-1639167D91D1}"/>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21</a:t>
            </a:fld>
            <a:endParaRPr lang="en-US">
              <a:solidFill>
                <a:srgbClr val="FFFFFF"/>
              </a:solidFill>
            </a:endParaRPr>
          </a:p>
        </p:txBody>
      </p:sp>
    </p:spTree>
    <p:extLst>
      <p:ext uri="{BB962C8B-B14F-4D97-AF65-F5344CB8AC3E}">
        <p14:creationId xmlns:p14="http://schemas.microsoft.com/office/powerpoint/2010/main" val="282250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9B26-28C2-4BD7-8733-1B58A1B112CA}"/>
              </a:ext>
            </a:extLst>
          </p:cNvPr>
          <p:cNvSpPr>
            <a:spLocks noGrp="1"/>
          </p:cNvSpPr>
          <p:nvPr>
            <p:ph type="title"/>
          </p:nvPr>
        </p:nvSpPr>
        <p:spPr/>
        <p:txBody>
          <a:bodyPr/>
          <a:lstStyle/>
          <a:p>
            <a:pPr algn="ctr"/>
            <a:r>
              <a:rPr lang="en-US" dirty="0"/>
              <a:t>Purpose of Assessment</a:t>
            </a:r>
          </a:p>
        </p:txBody>
      </p:sp>
      <p:sp>
        <p:nvSpPr>
          <p:cNvPr id="3" name="Content Placeholder 2">
            <a:extLst>
              <a:ext uri="{FF2B5EF4-FFF2-40B4-BE49-F238E27FC236}">
                <a16:creationId xmlns:a16="http://schemas.microsoft.com/office/drawing/2014/main" id="{235A4BEE-8627-4E34-95B8-75485E3F3D1E}"/>
              </a:ext>
            </a:extLst>
          </p:cNvPr>
          <p:cNvSpPr>
            <a:spLocks noGrp="1"/>
          </p:cNvSpPr>
          <p:nvPr>
            <p:ph idx="1"/>
          </p:nvPr>
        </p:nvSpPr>
        <p:spPr>
          <a:xfrm>
            <a:off x="322730" y="1520028"/>
            <a:ext cx="8229600" cy="4525963"/>
          </a:xfrm>
        </p:spPr>
        <p:txBody>
          <a:bodyPr/>
          <a:lstStyle/>
          <a:p>
            <a:r>
              <a:rPr lang="en-US" dirty="0"/>
              <a:t>Purpose of an assessment/screening is to provide information to guide treatment. </a:t>
            </a:r>
          </a:p>
          <a:p>
            <a:pPr marL="0" indent="0">
              <a:buNone/>
            </a:pPr>
            <a:endParaRPr lang="en-US" dirty="0"/>
          </a:p>
          <a:p>
            <a:pPr marL="0" indent="0">
              <a:buNone/>
            </a:pPr>
            <a:endParaRPr lang="en-US" dirty="0"/>
          </a:p>
          <a:p>
            <a:r>
              <a:rPr lang="en-US" dirty="0"/>
              <a:t>Clinical Interview</a:t>
            </a:r>
          </a:p>
          <a:p>
            <a:pPr lvl="1"/>
            <a:r>
              <a:rPr lang="en-US" dirty="0"/>
              <a:t>Can target both history and current concerns</a:t>
            </a:r>
          </a:p>
          <a:p>
            <a:pPr lvl="1"/>
            <a:r>
              <a:rPr lang="en-US" dirty="0"/>
              <a:t>Present focused questions</a:t>
            </a:r>
          </a:p>
          <a:p>
            <a:pPr lvl="1"/>
            <a:r>
              <a:rPr lang="en-US" dirty="0"/>
              <a:t>Past focused questions</a:t>
            </a:r>
          </a:p>
          <a:p>
            <a:pPr marL="272034" lvl="1" indent="0">
              <a:buNone/>
            </a:pPr>
            <a:endParaRPr lang="en-US" dirty="0"/>
          </a:p>
        </p:txBody>
      </p:sp>
      <p:sp>
        <p:nvSpPr>
          <p:cNvPr id="5" name="Slide Number Placeholder 4">
            <a:extLst>
              <a:ext uri="{FF2B5EF4-FFF2-40B4-BE49-F238E27FC236}">
                <a16:creationId xmlns:a16="http://schemas.microsoft.com/office/drawing/2014/main" id="{0D6D1EDD-0C4E-429B-8020-334E6B564700}"/>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22</a:t>
            </a:fld>
            <a:endParaRPr lang="en-US">
              <a:solidFill>
                <a:srgbClr val="FFFFFF"/>
              </a:solidFill>
            </a:endParaRPr>
          </a:p>
        </p:txBody>
      </p:sp>
    </p:spTree>
    <p:extLst>
      <p:ext uri="{BB962C8B-B14F-4D97-AF65-F5344CB8AC3E}">
        <p14:creationId xmlns:p14="http://schemas.microsoft.com/office/powerpoint/2010/main" val="157247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FB5F-0003-44F0-9B7D-5BDAC941976C}"/>
              </a:ext>
            </a:extLst>
          </p:cNvPr>
          <p:cNvSpPr>
            <a:spLocks noGrp="1"/>
          </p:cNvSpPr>
          <p:nvPr>
            <p:ph type="title"/>
          </p:nvPr>
        </p:nvSpPr>
        <p:spPr/>
        <p:txBody>
          <a:bodyPr/>
          <a:lstStyle/>
          <a:p>
            <a:pPr algn="ctr"/>
            <a:r>
              <a:rPr lang="en-US" dirty="0"/>
              <a:t>Assessment Components</a:t>
            </a:r>
          </a:p>
        </p:txBody>
      </p:sp>
      <p:sp>
        <p:nvSpPr>
          <p:cNvPr id="3" name="Content Placeholder 2">
            <a:extLst>
              <a:ext uri="{FF2B5EF4-FFF2-40B4-BE49-F238E27FC236}">
                <a16:creationId xmlns:a16="http://schemas.microsoft.com/office/drawing/2014/main" id="{21D9AF28-3BFE-4492-9CF6-5D14D24F8269}"/>
              </a:ext>
            </a:extLst>
          </p:cNvPr>
          <p:cNvSpPr>
            <a:spLocks noGrp="1"/>
          </p:cNvSpPr>
          <p:nvPr>
            <p:ph idx="1"/>
          </p:nvPr>
        </p:nvSpPr>
        <p:spPr/>
        <p:txBody>
          <a:bodyPr/>
          <a:lstStyle/>
          <a:p>
            <a:r>
              <a:rPr lang="en-US" dirty="0"/>
              <a:t>Primary source of information to guide treatment</a:t>
            </a:r>
          </a:p>
          <a:p>
            <a:r>
              <a:rPr lang="en-US" dirty="0"/>
              <a:t>Objective information</a:t>
            </a:r>
          </a:p>
          <a:p>
            <a:r>
              <a:rPr lang="en-US" dirty="0"/>
              <a:t>2 primary focuses of assessment</a:t>
            </a:r>
          </a:p>
          <a:p>
            <a:pPr lvl="1"/>
            <a:r>
              <a:rPr lang="en-US" dirty="0"/>
              <a:t>Historical symptoms</a:t>
            </a:r>
          </a:p>
          <a:p>
            <a:pPr lvl="2"/>
            <a:r>
              <a:rPr lang="en-US" dirty="0"/>
              <a:t>I.e. History part of H&amp;P</a:t>
            </a:r>
          </a:p>
          <a:p>
            <a:pPr lvl="1"/>
            <a:r>
              <a:rPr lang="en-US" dirty="0"/>
              <a:t>Current symptoms</a:t>
            </a:r>
          </a:p>
          <a:p>
            <a:pPr lvl="2"/>
            <a:r>
              <a:rPr lang="en-US" dirty="0"/>
              <a:t>I.e. Physical part of H&amp;P</a:t>
            </a:r>
          </a:p>
          <a:p>
            <a:pPr marL="914400" lvl="2" indent="0">
              <a:buNone/>
            </a:pPr>
            <a:endParaRPr lang="en-US" dirty="0"/>
          </a:p>
        </p:txBody>
      </p:sp>
      <p:sp>
        <p:nvSpPr>
          <p:cNvPr id="5" name="Slide Number Placeholder 4">
            <a:extLst>
              <a:ext uri="{FF2B5EF4-FFF2-40B4-BE49-F238E27FC236}">
                <a16:creationId xmlns:a16="http://schemas.microsoft.com/office/drawing/2014/main" id="{AE8E689B-4758-442E-A5CF-2E3A88759BA6}"/>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23</a:t>
            </a:fld>
            <a:endParaRPr lang="en-US">
              <a:solidFill>
                <a:srgbClr val="FFFFFF"/>
              </a:solidFill>
            </a:endParaRPr>
          </a:p>
        </p:txBody>
      </p:sp>
    </p:spTree>
    <p:extLst>
      <p:ext uri="{BB962C8B-B14F-4D97-AF65-F5344CB8AC3E}">
        <p14:creationId xmlns:p14="http://schemas.microsoft.com/office/powerpoint/2010/main" val="1845112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E8384-A7BE-4B70-8969-0274D0CF06FF}"/>
              </a:ext>
            </a:extLst>
          </p:cNvPr>
          <p:cNvSpPr>
            <a:spLocks noGrp="1"/>
          </p:cNvSpPr>
          <p:nvPr>
            <p:ph type="title"/>
          </p:nvPr>
        </p:nvSpPr>
        <p:spPr/>
        <p:txBody>
          <a:bodyPr/>
          <a:lstStyle/>
          <a:p>
            <a:pPr algn="ctr"/>
            <a:r>
              <a:rPr lang="en-US" dirty="0"/>
              <a:t>Observational/Behavioral Assessment</a:t>
            </a:r>
          </a:p>
        </p:txBody>
      </p:sp>
      <p:sp>
        <p:nvSpPr>
          <p:cNvPr id="3" name="Content Placeholder 2">
            <a:extLst>
              <a:ext uri="{FF2B5EF4-FFF2-40B4-BE49-F238E27FC236}">
                <a16:creationId xmlns:a16="http://schemas.microsoft.com/office/drawing/2014/main" id="{393DDD51-D4F6-4153-84F6-FFEAC26D3AB4}"/>
              </a:ext>
            </a:extLst>
          </p:cNvPr>
          <p:cNvSpPr>
            <a:spLocks noGrp="1"/>
          </p:cNvSpPr>
          <p:nvPr>
            <p:ph idx="1"/>
          </p:nvPr>
        </p:nvSpPr>
        <p:spPr>
          <a:xfrm>
            <a:off x="457200" y="1661765"/>
            <a:ext cx="8229600" cy="4525963"/>
          </a:xfrm>
        </p:spPr>
        <p:txBody>
          <a:bodyPr/>
          <a:lstStyle/>
          <a:p>
            <a:r>
              <a:rPr lang="en-US" sz="2000" dirty="0"/>
              <a:t>Observation of the patient while answering questions (what they say and how they say it)</a:t>
            </a:r>
          </a:p>
          <a:p>
            <a:r>
              <a:rPr lang="en-US" sz="2000" dirty="0"/>
              <a:t>Use observational information or lab results to offer treatment suggestions</a:t>
            </a:r>
          </a:p>
          <a:p>
            <a:pPr lvl="2"/>
            <a:r>
              <a:rPr lang="en-US" dirty="0"/>
              <a:t>Patient states diet is good, but weight and A1C have increased</a:t>
            </a:r>
          </a:p>
          <a:p>
            <a:pPr lvl="2"/>
            <a:r>
              <a:rPr lang="en-US" dirty="0"/>
              <a:t>Patient states no problem with alcohol, but 2 DUI’s in 2 months</a:t>
            </a:r>
          </a:p>
          <a:p>
            <a:pPr lvl="2"/>
            <a:r>
              <a:rPr lang="en-US" dirty="0"/>
              <a:t>Patient states depression is stable, but released from hospital last week </a:t>
            </a:r>
          </a:p>
          <a:p>
            <a:r>
              <a:rPr lang="en-US" sz="2000" dirty="0"/>
              <a:t>Look for patterns in the history</a:t>
            </a:r>
          </a:p>
          <a:p>
            <a:r>
              <a:rPr lang="en-US" sz="2000" dirty="0"/>
              <a:t>How many relapses, E.D. visits, medication refills, social stressors </a:t>
            </a:r>
            <a:r>
              <a:rPr lang="en-US" sz="2000" dirty="0" err="1"/>
              <a:t>etc</a:t>
            </a:r>
            <a:r>
              <a:rPr lang="en-US" sz="2000" dirty="0"/>
              <a:t>…</a:t>
            </a:r>
          </a:p>
          <a:p>
            <a:r>
              <a:rPr lang="en-US" sz="2000" dirty="0"/>
              <a:t>Provider can “read between the lines” and ask about other needs. </a:t>
            </a:r>
          </a:p>
          <a:p>
            <a:endParaRPr lang="en-US" sz="2000" dirty="0"/>
          </a:p>
        </p:txBody>
      </p:sp>
      <p:sp>
        <p:nvSpPr>
          <p:cNvPr id="5" name="Slide Number Placeholder 4">
            <a:extLst>
              <a:ext uri="{FF2B5EF4-FFF2-40B4-BE49-F238E27FC236}">
                <a16:creationId xmlns:a16="http://schemas.microsoft.com/office/drawing/2014/main" id="{CB688457-3536-4EE0-84D7-9AAEA7642E2F}"/>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24</a:t>
            </a:fld>
            <a:endParaRPr lang="en-US">
              <a:solidFill>
                <a:srgbClr val="FFFFFF"/>
              </a:solidFill>
            </a:endParaRPr>
          </a:p>
        </p:txBody>
      </p:sp>
    </p:spTree>
    <p:extLst>
      <p:ext uri="{BB962C8B-B14F-4D97-AF65-F5344CB8AC3E}">
        <p14:creationId xmlns:p14="http://schemas.microsoft.com/office/powerpoint/2010/main" val="9210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09BE-F46A-42EE-8E4F-AE82315F1BC1}"/>
              </a:ext>
            </a:extLst>
          </p:cNvPr>
          <p:cNvSpPr>
            <a:spLocks noGrp="1"/>
          </p:cNvSpPr>
          <p:nvPr>
            <p:ph type="title"/>
          </p:nvPr>
        </p:nvSpPr>
        <p:spPr/>
        <p:txBody>
          <a:bodyPr/>
          <a:lstStyle/>
          <a:p>
            <a:pPr algn="ctr"/>
            <a:r>
              <a:rPr lang="en-US" dirty="0"/>
              <a:t>Cultural Factors</a:t>
            </a:r>
          </a:p>
        </p:txBody>
      </p:sp>
      <p:sp>
        <p:nvSpPr>
          <p:cNvPr id="3" name="Content Placeholder 2">
            <a:extLst>
              <a:ext uri="{FF2B5EF4-FFF2-40B4-BE49-F238E27FC236}">
                <a16:creationId xmlns:a16="http://schemas.microsoft.com/office/drawing/2014/main" id="{46962307-D017-4048-8F30-9452B798C2AA}"/>
              </a:ext>
            </a:extLst>
          </p:cNvPr>
          <p:cNvSpPr>
            <a:spLocks noGrp="1"/>
          </p:cNvSpPr>
          <p:nvPr>
            <p:ph idx="1"/>
          </p:nvPr>
        </p:nvSpPr>
        <p:spPr>
          <a:xfrm>
            <a:off x="457200" y="2128031"/>
            <a:ext cx="8229600" cy="4525963"/>
          </a:xfrm>
        </p:spPr>
        <p:txBody>
          <a:bodyPr/>
          <a:lstStyle/>
          <a:p>
            <a:pPr lvl="1"/>
            <a:endParaRPr lang="en-US" dirty="0"/>
          </a:p>
          <a:p>
            <a:pPr lvl="1"/>
            <a:endParaRPr lang="en-US" dirty="0"/>
          </a:p>
        </p:txBody>
      </p:sp>
      <p:sp>
        <p:nvSpPr>
          <p:cNvPr id="4" name="Slide Number Placeholder 3">
            <a:extLst>
              <a:ext uri="{FF2B5EF4-FFF2-40B4-BE49-F238E27FC236}">
                <a16:creationId xmlns:a16="http://schemas.microsoft.com/office/drawing/2014/main" id="{24D629D9-B31A-4EB0-A8B7-2CCC54D84001}"/>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25</a:t>
            </a:fld>
            <a:endParaRPr lang="en-US">
              <a:solidFill>
                <a:srgbClr val="FFFFFF"/>
              </a:solidFill>
            </a:endParaRPr>
          </a:p>
        </p:txBody>
      </p:sp>
      <p:pic>
        <p:nvPicPr>
          <p:cNvPr id="6" name="Picture 5">
            <a:extLst>
              <a:ext uri="{FF2B5EF4-FFF2-40B4-BE49-F238E27FC236}">
                <a16:creationId xmlns:a16="http://schemas.microsoft.com/office/drawing/2014/main" id="{8515FE48-8756-4B8C-B50C-ED0C3A1019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448527"/>
            <a:ext cx="9144000" cy="3960945"/>
          </a:xfrm>
          <a:prstGeom prst="rect">
            <a:avLst/>
          </a:prstGeom>
        </p:spPr>
      </p:pic>
    </p:spTree>
    <p:extLst>
      <p:ext uri="{BB962C8B-B14F-4D97-AF65-F5344CB8AC3E}">
        <p14:creationId xmlns:p14="http://schemas.microsoft.com/office/powerpoint/2010/main" val="117201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09BE-F46A-42EE-8E4F-AE82315F1BC1}"/>
              </a:ext>
            </a:extLst>
          </p:cNvPr>
          <p:cNvSpPr>
            <a:spLocks noGrp="1"/>
          </p:cNvSpPr>
          <p:nvPr>
            <p:ph type="title"/>
          </p:nvPr>
        </p:nvSpPr>
        <p:spPr/>
        <p:txBody>
          <a:bodyPr/>
          <a:lstStyle/>
          <a:p>
            <a:pPr algn="ctr"/>
            <a:r>
              <a:rPr lang="en-US" dirty="0"/>
              <a:t>Cultural Factors</a:t>
            </a:r>
          </a:p>
        </p:txBody>
      </p:sp>
      <p:sp>
        <p:nvSpPr>
          <p:cNvPr id="3" name="Content Placeholder 2">
            <a:extLst>
              <a:ext uri="{FF2B5EF4-FFF2-40B4-BE49-F238E27FC236}">
                <a16:creationId xmlns:a16="http://schemas.microsoft.com/office/drawing/2014/main" id="{46962307-D017-4048-8F30-9452B798C2AA}"/>
              </a:ext>
            </a:extLst>
          </p:cNvPr>
          <p:cNvSpPr>
            <a:spLocks noGrp="1"/>
          </p:cNvSpPr>
          <p:nvPr>
            <p:ph idx="1"/>
          </p:nvPr>
        </p:nvSpPr>
        <p:spPr/>
        <p:txBody>
          <a:bodyPr/>
          <a:lstStyle/>
          <a:p>
            <a:r>
              <a:rPr lang="en-US" dirty="0"/>
              <a:t>Assessing for Cultural implications on treatment</a:t>
            </a:r>
          </a:p>
          <a:p>
            <a:pPr lvl="1"/>
            <a:r>
              <a:rPr lang="en-US" sz="1800" dirty="0"/>
              <a:t>Why is this important?</a:t>
            </a:r>
          </a:p>
          <a:p>
            <a:pPr lvl="2"/>
            <a:r>
              <a:rPr lang="en-US" sz="1800" dirty="0"/>
              <a:t>Does an individual’s culture change the approach to treatment?</a:t>
            </a:r>
          </a:p>
          <a:p>
            <a:pPr lvl="3"/>
            <a:r>
              <a:rPr lang="en-US" sz="1800" dirty="0"/>
              <a:t>Individual vs. collectivist culture</a:t>
            </a:r>
          </a:p>
          <a:p>
            <a:pPr lvl="3"/>
            <a:r>
              <a:rPr lang="en-US" sz="1800" dirty="0"/>
              <a:t>Family involvement</a:t>
            </a:r>
          </a:p>
          <a:p>
            <a:pPr lvl="3"/>
            <a:r>
              <a:rPr lang="en-US" sz="1800" dirty="0"/>
              <a:t>Direct or indirect communication</a:t>
            </a:r>
          </a:p>
          <a:p>
            <a:pPr lvl="3"/>
            <a:r>
              <a:rPr lang="en-US" sz="1800" dirty="0"/>
              <a:t>View of authority</a:t>
            </a:r>
          </a:p>
          <a:p>
            <a:pPr lvl="3"/>
            <a:r>
              <a:rPr lang="en-US" sz="1800" dirty="0"/>
              <a:t>Beliefs about treatment </a:t>
            </a:r>
          </a:p>
          <a:p>
            <a:pPr lvl="2"/>
            <a:r>
              <a:rPr lang="en-US" sz="1800" dirty="0"/>
              <a:t>Does culture change focus of objectives</a:t>
            </a:r>
          </a:p>
          <a:p>
            <a:pPr lvl="3"/>
            <a:r>
              <a:rPr lang="en-US" sz="1800" dirty="0"/>
              <a:t>Type of referrals (language, gender, ethnicity)</a:t>
            </a:r>
          </a:p>
          <a:p>
            <a:pPr lvl="3"/>
            <a:r>
              <a:rPr lang="en-US" sz="1800" dirty="0"/>
              <a:t>Who to involve in treatment</a:t>
            </a:r>
          </a:p>
          <a:p>
            <a:pPr lvl="3"/>
            <a:r>
              <a:rPr lang="en-US" sz="1800" dirty="0"/>
              <a:t>Acculturation</a:t>
            </a:r>
          </a:p>
          <a:p>
            <a:pPr lvl="1"/>
            <a:r>
              <a:rPr lang="en-US" sz="1800" dirty="0"/>
              <a:t>How do you assess for cultural factors?</a:t>
            </a:r>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4D629D9-B31A-4EB0-A8B7-2CCC54D84001}"/>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26</a:t>
            </a:fld>
            <a:endParaRPr lang="en-US">
              <a:solidFill>
                <a:srgbClr val="FFFFFF"/>
              </a:solidFill>
            </a:endParaRPr>
          </a:p>
        </p:txBody>
      </p:sp>
    </p:spTree>
    <p:extLst>
      <p:ext uri="{BB962C8B-B14F-4D97-AF65-F5344CB8AC3E}">
        <p14:creationId xmlns:p14="http://schemas.microsoft.com/office/powerpoint/2010/main" val="42527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1000"/>
                                        <p:tgtEl>
                                          <p:spTgt spid="3">
                                            <p:txEl>
                                              <p:pRg st="12" end="12"/>
                                            </p:txEl>
                                          </p:spTgt>
                                        </p:tgtEl>
                                      </p:cBhvr>
                                    </p:animEffect>
                                    <p:anim calcmode="lin" valueType="num">
                                      <p:cBhvr>
                                        <p:cTn id="4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0C84-8B3C-463B-A039-306A6DD8DC5F}"/>
              </a:ext>
            </a:extLst>
          </p:cNvPr>
          <p:cNvSpPr>
            <a:spLocks noGrp="1"/>
          </p:cNvSpPr>
          <p:nvPr>
            <p:ph type="title"/>
          </p:nvPr>
        </p:nvSpPr>
        <p:spPr/>
        <p:txBody>
          <a:bodyPr/>
          <a:lstStyle/>
          <a:p>
            <a:pPr algn="ctr"/>
            <a:r>
              <a:rPr lang="en-US" sz="3600" dirty="0">
                <a:solidFill>
                  <a:schemeClr val="accent6">
                    <a:lumMod val="50000"/>
                  </a:schemeClr>
                </a:solidFill>
              </a:rPr>
              <a:t>Quick Stretch Break</a:t>
            </a:r>
          </a:p>
        </p:txBody>
      </p:sp>
      <p:pic>
        <p:nvPicPr>
          <p:cNvPr id="8" name="Content Placeholder 7">
            <a:extLst>
              <a:ext uri="{FF2B5EF4-FFF2-40B4-BE49-F238E27FC236}">
                <a16:creationId xmlns:a16="http://schemas.microsoft.com/office/drawing/2014/main" id="{43C4748E-0F3A-4763-A17F-8569BF23213C}"/>
              </a:ext>
            </a:extLst>
          </p:cNvPr>
          <p:cNvPicPr>
            <a:picLocks noGrp="1" noChangeAspect="1"/>
          </p:cNvPicPr>
          <p:nvPr>
            <p:ph idx="1"/>
          </p:nvPr>
        </p:nvPicPr>
        <p:blipFill>
          <a:blip r:embed="rId3"/>
          <a:stretch>
            <a:fillRect/>
          </a:stretch>
        </p:blipFill>
        <p:spPr>
          <a:xfrm>
            <a:off x="1343898" y="1724488"/>
            <a:ext cx="6278651" cy="4191000"/>
          </a:xfrm>
        </p:spPr>
      </p:pic>
      <p:sp>
        <p:nvSpPr>
          <p:cNvPr id="5" name="Slide Number Placeholder 4">
            <a:extLst>
              <a:ext uri="{FF2B5EF4-FFF2-40B4-BE49-F238E27FC236}">
                <a16:creationId xmlns:a16="http://schemas.microsoft.com/office/drawing/2014/main" id="{9FAF435C-6373-4D0F-B118-C69BC5D9F520}"/>
              </a:ext>
            </a:extLst>
          </p:cNvPr>
          <p:cNvSpPr>
            <a:spLocks noGrp="1"/>
          </p:cNvSpPr>
          <p:nvPr>
            <p:ph type="sldNum" sz="quarter" idx="12"/>
          </p:nvPr>
        </p:nvSpPr>
        <p:spPr/>
        <p:txBody>
          <a:bodyPr/>
          <a:lstStyle/>
          <a:p>
            <a:fld id="{C3111FA1-5AF9-0647-B31D-D6250D4530A3}" type="slidenum">
              <a:rPr lang="en-US" smtClean="0"/>
              <a:t>27</a:t>
            </a:fld>
            <a:endParaRPr lang="en-US"/>
          </a:p>
        </p:txBody>
      </p:sp>
    </p:spTree>
    <p:extLst>
      <p:ext uri="{BB962C8B-B14F-4D97-AF65-F5344CB8AC3E}">
        <p14:creationId xmlns:p14="http://schemas.microsoft.com/office/powerpoint/2010/main" val="1035402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705" y="2655455"/>
            <a:ext cx="8440380" cy="1537946"/>
          </a:xfrm>
        </p:spPr>
        <p:txBody>
          <a:bodyPr/>
          <a:lstStyle/>
          <a:p>
            <a:pPr>
              <a:lnSpc>
                <a:spcPct val="100000"/>
              </a:lnSpc>
            </a:pPr>
            <a:r>
              <a:rPr lang="en-US" sz="5400" dirty="0"/>
              <a:t>DEVELOPING GOALS</a:t>
            </a:r>
            <a:br>
              <a:rPr lang="en-US" sz="5400" dirty="0"/>
            </a:br>
            <a:br>
              <a:rPr lang="en-US" sz="5400" dirty="0"/>
            </a:br>
            <a:endParaRPr lang="en-US" sz="5400" dirty="0"/>
          </a:p>
        </p:txBody>
      </p:sp>
      <p:sp>
        <p:nvSpPr>
          <p:cNvPr id="3" name="Slide Number Placeholder 2">
            <a:extLst>
              <a:ext uri="{FF2B5EF4-FFF2-40B4-BE49-F238E27FC236}">
                <a16:creationId xmlns:a16="http://schemas.microsoft.com/office/drawing/2014/main" id="{994B64C7-F609-43CE-A4E2-55D8B581B76A}"/>
              </a:ext>
            </a:extLst>
          </p:cNvPr>
          <p:cNvSpPr>
            <a:spLocks noGrp="1"/>
          </p:cNvSpPr>
          <p:nvPr>
            <p:ph type="sldNum" sz="quarter" idx="12"/>
          </p:nvPr>
        </p:nvSpPr>
        <p:spPr/>
        <p:txBody>
          <a:bodyPr/>
          <a:lstStyle/>
          <a:p>
            <a:fld id="{C3111FA1-5AF9-0647-B31D-D6250D4530A3}" type="slidenum">
              <a:rPr lang="en-US" smtClean="0"/>
              <a:t>28</a:t>
            </a:fld>
            <a:endParaRPr lang="en-US" dirty="0"/>
          </a:p>
        </p:txBody>
      </p:sp>
      <p:pic>
        <p:nvPicPr>
          <p:cNvPr id="4" name="Picture 3">
            <a:extLst>
              <a:ext uri="{FF2B5EF4-FFF2-40B4-BE49-F238E27FC236}">
                <a16:creationId xmlns:a16="http://schemas.microsoft.com/office/drawing/2014/main" id="{71E330D5-9B59-4757-ACD9-F693584541E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9461" y="3424428"/>
            <a:ext cx="4880344" cy="2220710"/>
          </a:xfrm>
          <a:prstGeom prst="rect">
            <a:avLst/>
          </a:prstGeom>
        </p:spPr>
      </p:pic>
    </p:spTree>
    <p:extLst>
      <p:ext uri="{BB962C8B-B14F-4D97-AF65-F5344CB8AC3E}">
        <p14:creationId xmlns:p14="http://schemas.microsoft.com/office/powerpoint/2010/main" val="77610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D65A-874B-45E2-9C4F-4399006CDC51}"/>
              </a:ext>
            </a:extLst>
          </p:cNvPr>
          <p:cNvSpPr>
            <a:spLocks noGrp="1"/>
          </p:cNvSpPr>
          <p:nvPr>
            <p:ph type="title"/>
          </p:nvPr>
        </p:nvSpPr>
        <p:spPr/>
        <p:txBody>
          <a:bodyPr/>
          <a:lstStyle/>
          <a:p>
            <a:pPr algn="ctr"/>
            <a:r>
              <a:rPr lang="en-US" dirty="0"/>
              <a:t>Financial Disclosure</a:t>
            </a:r>
          </a:p>
        </p:txBody>
      </p:sp>
      <p:sp>
        <p:nvSpPr>
          <p:cNvPr id="3" name="Content Placeholder 2">
            <a:extLst>
              <a:ext uri="{FF2B5EF4-FFF2-40B4-BE49-F238E27FC236}">
                <a16:creationId xmlns:a16="http://schemas.microsoft.com/office/drawing/2014/main" id="{99E2E3F5-A61A-4D11-8B45-B36A50B5E764}"/>
              </a:ext>
            </a:extLst>
          </p:cNvPr>
          <p:cNvSpPr>
            <a:spLocks noGrp="1"/>
          </p:cNvSpPr>
          <p:nvPr>
            <p:ph idx="1"/>
          </p:nvPr>
        </p:nvSpPr>
        <p:spPr>
          <a:xfrm>
            <a:off x="457200" y="2780414"/>
            <a:ext cx="8229600" cy="4525963"/>
          </a:xfrm>
        </p:spPr>
        <p:txBody>
          <a:bodyPr/>
          <a:lstStyle/>
          <a:p>
            <a:pPr marL="0" indent="0" algn="ctr">
              <a:buNone/>
            </a:pPr>
            <a:r>
              <a:rPr lang="en-US" sz="3200" dirty="0"/>
              <a:t>The presenters do not have any financial conflicts to disclose.  </a:t>
            </a:r>
          </a:p>
        </p:txBody>
      </p:sp>
      <p:sp>
        <p:nvSpPr>
          <p:cNvPr id="4" name="Slide Number Placeholder 3">
            <a:extLst>
              <a:ext uri="{FF2B5EF4-FFF2-40B4-BE49-F238E27FC236}">
                <a16:creationId xmlns:a16="http://schemas.microsoft.com/office/drawing/2014/main" id="{37C92A10-4A69-43BD-9BB6-4F29AED26357}"/>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18470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009C-AB95-4A8C-9008-33BDAEE2A529}"/>
              </a:ext>
            </a:extLst>
          </p:cNvPr>
          <p:cNvSpPr>
            <a:spLocks noGrp="1"/>
          </p:cNvSpPr>
          <p:nvPr>
            <p:ph type="title"/>
          </p:nvPr>
        </p:nvSpPr>
        <p:spPr/>
        <p:txBody>
          <a:bodyPr/>
          <a:lstStyle/>
          <a:p>
            <a:pPr algn="ctr"/>
            <a:r>
              <a:rPr lang="en-US" dirty="0"/>
              <a:t>Knowledge vs. Action</a:t>
            </a:r>
          </a:p>
        </p:txBody>
      </p:sp>
      <p:sp>
        <p:nvSpPr>
          <p:cNvPr id="3" name="Content Placeholder 2">
            <a:extLst>
              <a:ext uri="{FF2B5EF4-FFF2-40B4-BE49-F238E27FC236}">
                <a16:creationId xmlns:a16="http://schemas.microsoft.com/office/drawing/2014/main" id="{0461260C-BF56-458D-BFC9-4918542DF45C}"/>
              </a:ext>
            </a:extLst>
          </p:cNvPr>
          <p:cNvSpPr>
            <a:spLocks noGrp="1"/>
          </p:cNvSpPr>
          <p:nvPr>
            <p:ph idx="1"/>
          </p:nvPr>
        </p:nvSpPr>
        <p:spPr>
          <a:xfrm>
            <a:off x="322728" y="3708868"/>
            <a:ext cx="8471647" cy="2367614"/>
          </a:xfrm>
        </p:spPr>
        <p:txBody>
          <a:bodyPr/>
          <a:lstStyle/>
          <a:p>
            <a:r>
              <a:rPr lang="en-US" dirty="0"/>
              <a:t>Action is the other half!</a:t>
            </a:r>
          </a:p>
          <a:p>
            <a:pPr lvl="1"/>
            <a:r>
              <a:rPr lang="en-US" dirty="0"/>
              <a:t>Take information gathered from all available sources and transform into the treatment plan</a:t>
            </a:r>
          </a:p>
          <a:p>
            <a:pPr lvl="1"/>
            <a:r>
              <a:rPr lang="en-US" dirty="0"/>
              <a:t>Involves interpretation and translation</a:t>
            </a:r>
          </a:p>
        </p:txBody>
      </p:sp>
      <p:sp>
        <p:nvSpPr>
          <p:cNvPr id="5" name="Slide Number Placeholder 4">
            <a:extLst>
              <a:ext uri="{FF2B5EF4-FFF2-40B4-BE49-F238E27FC236}">
                <a16:creationId xmlns:a16="http://schemas.microsoft.com/office/drawing/2014/main" id="{A24EA973-2D9E-4940-8152-990444833DB4}"/>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29</a:t>
            </a:fld>
            <a:endParaRPr lang="en-US">
              <a:solidFill>
                <a:srgbClr val="FFFFFF"/>
              </a:solidFill>
            </a:endParaRPr>
          </a:p>
        </p:txBody>
      </p:sp>
      <p:pic>
        <p:nvPicPr>
          <p:cNvPr id="1026" name="Picture 2" descr="Image result for knowing is half the battle">
            <a:extLst>
              <a:ext uri="{FF2B5EF4-FFF2-40B4-BE49-F238E27FC236}">
                <a16:creationId xmlns:a16="http://schemas.microsoft.com/office/drawing/2014/main" id="{03CD870A-3EE0-4A7A-96CB-40324B06D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952" y="1446994"/>
            <a:ext cx="4642671" cy="191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C076-DA5F-43C2-97BA-429EB6C2AAAA}"/>
              </a:ext>
            </a:extLst>
          </p:cNvPr>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a:t>Problems, Goals &amp; Objectives</a:t>
            </a:r>
          </a:p>
        </p:txBody>
      </p:sp>
      <p:graphicFrame>
        <p:nvGraphicFramePr>
          <p:cNvPr id="6" name="Content Placeholder 5">
            <a:extLst>
              <a:ext uri="{FF2B5EF4-FFF2-40B4-BE49-F238E27FC236}">
                <a16:creationId xmlns:a16="http://schemas.microsoft.com/office/drawing/2014/main" id="{F6770D9C-D90B-4AF1-B7EE-89EBA33FC061}"/>
              </a:ext>
            </a:extLst>
          </p:cNvPr>
          <p:cNvGraphicFramePr>
            <a:graphicFrameLocks noGrp="1"/>
          </p:cNvGraphicFramePr>
          <p:nvPr>
            <p:ph idx="1"/>
            <p:extLst/>
          </p:nvPr>
        </p:nvGraphicFramePr>
        <p:xfrm>
          <a:off x="768724" y="1819968"/>
          <a:ext cx="7651376" cy="4226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DB87553-E471-4138-BDDA-BDB3E0473269}"/>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30</a:t>
            </a:fld>
            <a:endParaRPr lang="en-US">
              <a:solidFill>
                <a:srgbClr val="FFFFFF"/>
              </a:solidFill>
            </a:endParaRPr>
          </a:p>
        </p:txBody>
      </p:sp>
    </p:spTree>
    <p:extLst>
      <p:ext uri="{BB962C8B-B14F-4D97-AF65-F5344CB8AC3E}">
        <p14:creationId xmlns:p14="http://schemas.microsoft.com/office/powerpoint/2010/main" val="92737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25B8-AD40-4F46-A967-FD285DA51FFF}"/>
              </a:ext>
            </a:extLst>
          </p:cNvPr>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US" dirty="0"/>
              <a:t>Problems, Goals &amp; Objectives</a:t>
            </a:r>
          </a:p>
        </p:txBody>
      </p:sp>
      <p:sp>
        <p:nvSpPr>
          <p:cNvPr id="3" name="Content Placeholder 2">
            <a:extLst>
              <a:ext uri="{FF2B5EF4-FFF2-40B4-BE49-F238E27FC236}">
                <a16:creationId xmlns:a16="http://schemas.microsoft.com/office/drawing/2014/main" id="{17DD2243-0202-4B49-8E7D-1C476FEDE8E2}"/>
              </a:ext>
            </a:extLst>
          </p:cNvPr>
          <p:cNvSpPr>
            <a:spLocks noGrp="1"/>
          </p:cNvSpPr>
          <p:nvPr>
            <p:ph idx="1"/>
          </p:nvPr>
        </p:nvSpPr>
        <p:spPr>
          <a:xfrm>
            <a:off x="457200" y="1520028"/>
            <a:ext cx="8229600" cy="4525963"/>
          </a:xfrm>
        </p:spPr>
        <p:txBody>
          <a:bodyPr/>
          <a:lstStyle/>
          <a:p>
            <a:r>
              <a:rPr lang="en-US" sz="1800" dirty="0"/>
              <a:t>Problem: Reason the patient seeks treatment</a:t>
            </a:r>
          </a:p>
          <a:p>
            <a:pPr lvl="1"/>
            <a:r>
              <a:rPr lang="en-US" sz="1800" dirty="0"/>
              <a:t>What is the overall issue the patient wants to “fix”</a:t>
            </a:r>
          </a:p>
          <a:p>
            <a:pPr lvl="2"/>
            <a:r>
              <a:rPr lang="en-US" sz="1800" dirty="0"/>
              <a:t>“I’m Depressed”</a:t>
            </a:r>
          </a:p>
          <a:p>
            <a:pPr lvl="2"/>
            <a:r>
              <a:rPr lang="en-US" sz="1800" dirty="0"/>
              <a:t>”Chronic Back Pain” </a:t>
            </a:r>
          </a:p>
          <a:p>
            <a:pPr lvl="2"/>
            <a:r>
              <a:rPr lang="en-US" sz="1800" dirty="0"/>
              <a:t>“Addicted to drugs”</a:t>
            </a:r>
          </a:p>
          <a:p>
            <a:r>
              <a:rPr lang="en-US" sz="1800" dirty="0"/>
              <a:t>Goal: The broad direction of what needs to happen to achieve the desired outcome. </a:t>
            </a:r>
          </a:p>
          <a:p>
            <a:pPr lvl="2"/>
            <a:r>
              <a:rPr lang="en-US" sz="1800" dirty="0"/>
              <a:t>“Stop sleeping so much”</a:t>
            </a:r>
          </a:p>
          <a:p>
            <a:pPr lvl="2"/>
            <a:r>
              <a:rPr lang="en-US" sz="1800" dirty="0"/>
              <a:t>“Be able to go out more without being in so much pain”</a:t>
            </a:r>
          </a:p>
          <a:p>
            <a:pPr lvl="2"/>
            <a:r>
              <a:rPr lang="en-US" sz="1800" dirty="0"/>
              <a:t>“Stop using drugs”</a:t>
            </a:r>
          </a:p>
          <a:p>
            <a:r>
              <a:rPr lang="en-US" sz="1800" dirty="0"/>
              <a:t>Objective: More specific and detailed building blocks that make up a goal</a:t>
            </a:r>
          </a:p>
          <a:p>
            <a:pPr lvl="2"/>
            <a:r>
              <a:rPr lang="en-US" sz="1800" dirty="0"/>
              <a:t>Reduce hypersomnia (sleeping more than 9 hours) episodes from daily to 3x/week”</a:t>
            </a:r>
          </a:p>
          <a:p>
            <a:pPr lvl="2"/>
            <a:r>
              <a:rPr lang="en-US" sz="1800" dirty="0"/>
              <a:t>Experience pain level of no more than 5 out of 10 when engaging in activities</a:t>
            </a:r>
          </a:p>
          <a:p>
            <a:pPr lvl="2"/>
            <a:r>
              <a:rPr lang="en-US" sz="1800" dirty="0"/>
              <a:t>Report 50% reduction in cravings within 2 weeks of treatment</a:t>
            </a:r>
          </a:p>
        </p:txBody>
      </p:sp>
      <p:sp>
        <p:nvSpPr>
          <p:cNvPr id="5" name="Slide Number Placeholder 4">
            <a:extLst>
              <a:ext uri="{FF2B5EF4-FFF2-40B4-BE49-F238E27FC236}">
                <a16:creationId xmlns:a16="http://schemas.microsoft.com/office/drawing/2014/main" id="{6CF2449C-9732-4ABB-AB89-5B5178656D67}"/>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31</a:t>
            </a:fld>
            <a:endParaRPr lang="en-US">
              <a:solidFill>
                <a:srgbClr val="FFFFFF"/>
              </a:solidFill>
            </a:endParaRPr>
          </a:p>
        </p:txBody>
      </p:sp>
    </p:spTree>
    <p:extLst>
      <p:ext uri="{BB962C8B-B14F-4D97-AF65-F5344CB8AC3E}">
        <p14:creationId xmlns:p14="http://schemas.microsoft.com/office/powerpoint/2010/main" val="1415309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42A1-4FA6-40A3-98D7-EA7B6FA4BE60}"/>
              </a:ext>
            </a:extLst>
          </p:cNvPr>
          <p:cNvSpPr>
            <a:spLocks noGrp="1"/>
          </p:cNvSpPr>
          <p:nvPr>
            <p:ph type="title"/>
          </p:nvPr>
        </p:nvSpPr>
        <p:spPr/>
        <p:txBody>
          <a:bodyPr/>
          <a:lstStyle/>
          <a:p>
            <a:pPr algn="ctr"/>
            <a:r>
              <a:rPr lang="en-US" dirty="0"/>
              <a:t>Comprehensive Planning</a:t>
            </a:r>
          </a:p>
        </p:txBody>
      </p:sp>
      <p:sp>
        <p:nvSpPr>
          <p:cNvPr id="3" name="Content Placeholder 2">
            <a:extLst>
              <a:ext uri="{FF2B5EF4-FFF2-40B4-BE49-F238E27FC236}">
                <a16:creationId xmlns:a16="http://schemas.microsoft.com/office/drawing/2014/main" id="{826E8710-5B17-462B-BD1E-43208CEDB9F5}"/>
              </a:ext>
            </a:extLst>
          </p:cNvPr>
          <p:cNvSpPr>
            <a:spLocks noGrp="1"/>
          </p:cNvSpPr>
          <p:nvPr>
            <p:ph idx="1"/>
          </p:nvPr>
        </p:nvSpPr>
        <p:spPr>
          <a:xfrm>
            <a:off x="121023" y="1600200"/>
            <a:ext cx="8807824" cy="5257800"/>
          </a:xfrm>
        </p:spPr>
        <p:txBody>
          <a:bodyPr/>
          <a:lstStyle/>
          <a:p>
            <a:pPr marL="272034" lvl="1" indent="0">
              <a:buNone/>
            </a:pPr>
            <a:r>
              <a:rPr lang="en-US" dirty="0"/>
              <a:t>Presenting Problem</a:t>
            </a:r>
          </a:p>
          <a:p>
            <a:pPr marL="729234" lvl="1" indent="-457200">
              <a:buAutoNum type="arabicPeriod"/>
            </a:pPr>
            <a:endParaRPr lang="en-US" dirty="0"/>
          </a:p>
          <a:p>
            <a:pPr marL="272034" lvl="1" indent="0">
              <a:buNone/>
            </a:pPr>
            <a:r>
              <a:rPr lang="en-US" dirty="0"/>
              <a:t>Desired Outcome</a:t>
            </a:r>
          </a:p>
          <a:p>
            <a:pPr marL="272034" lvl="1" indent="0">
              <a:buNone/>
            </a:pPr>
            <a:endParaRPr lang="en-US" dirty="0"/>
          </a:p>
          <a:p>
            <a:pPr marL="272034" lvl="1" indent="0">
              <a:buNone/>
            </a:pPr>
            <a:r>
              <a:rPr lang="en-US" dirty="0"/>
              <a:t>Realistic Outcome</a:t>
            </a:r>
          </a:p>
          <a:p>
            <a:pPr marL="272034" lvl="1" indent="0">
              <a:buNone/>
            </a:pPr>
            <a:endParaRPr lang="en-US" dirty="0"/>
          </a:p>
          <a:p>
            <a:pPr marL="272034" lvl="1" indent="0">
              <a:buNone/>
            </a:pPr>
            <a:r>
              <a:rPr lang="en-US" dirty="0"/>
              <a:t>Relevant History and Patterns</a:t>
            </a:r>
          </a:p>
          <a:p>
            <a:pPr marL="272034" lvl="1" indent="0">
              <a:buNone/>
            </a:pPr>
            <a:endParaRPr lang="en-US" dirty="0"/>
          </a:p>
          <a:p>
            <a:pPr marL="272034" lvl="1" indent="0">
              <a:buNone/>
            </a:pPr>
            <a:r>
              <a:rPr lang="en-US" dirty="0"/>
              <a:t>Current/Target Symptoms</a:t>
            </a:r>
          </a:p>
          <a:p>
            <a:pPr marL="272034" lvl="1" indent="0">
              <a:buNone/>
            </a:pPr>
            <a:endParaRPr lang="en-US" dirty="0"/>
          </a:p>
          <a:p>
            <a:pPr marL="272034" lvl="1" indent="0">
              <a:buNone/>
            </a:pPr>
            <a:r>
              <a:rPr lang="en-US" dirty="0"/>
              <a:t> Interventions</a:t>
            </a:r>
          </a:p>
        </p:txBody>
      </p:sp>
      <p:sp>
        <p:nvSpPr>
          <p:cNvPr id="5" name="Slide Number Placeholder 4">
            <a:extLst>
              <a:ext uri="{FF2B5EF4-FFF2-40B4-BE49-F238E27FC236}">
                <a16:creationId xmlns:a16="http://schemas.microsoft.com/office/drawing/2014/main" id="{F039E016-009B-4C7A-9FDC-6C2E7C4CABFF}"/>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32</a:t>
            </a:fld>
            <a:endParaRPr lang="en-US">
              <a:solidFill>
                <a:srgbClr val="FFFFFF"/>
              </a:solidFill>
            </a:endParaRPr>
          </a:p>
        </p:txBody>
      </p:sp>
      <p:sp>
        <p:nvSpPr>
          <p:cNvPr id="6" name="Equals 5">
            <a:extLst>
              <a:ext uri="{FF2B5EF4-FFF2-40B4-BE49-F238E27FC236}">
                <a16:creationId xmlns:a16="http://schemas.microsoft.com/office/drawing/2014/main" id="{BEC6399C-B1FE-4DB6-A779-DE97B7CF17C3}"/>
              </a:ext>
            </a:extLst>
          </p:cNvPr>
          <p:cNvSpPr/>
          <p:nvPr/>
        </p:nvSpPr>
        <p:spPr>
          <a:xfrm>
            <a:off x="3268382" y="3140971"/>
            <a:ext cx="1748118" cy="806823"/>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Plus Sign 6">
            <a:extLst>
              <a:ext uri="{FF2B5EF4-FFF2-40B4-BE49-F238E27FC236}">
                <a16:creationId xmlns:a16="http://schemas.microsoft.com/office/drawing/2014/main" id="{FC9263EB-1D7F-4B95-9EEB-B1D8609CDC3C}"/>
              </a:ext>
            </a:extLst>
          </p:cNvPr>
          <p:cNvSpPr/>
          <p:nvPr/>
        </p:nvSpPr>
        <p:spPr>
          <a:xfrm>
            <a:off x="1385048" y="2119728"/>
            <a:ext cx="282388" cy="32273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EC10B8C4-9154-4989-AA41-F6BDB73B2AFC}"/>
              </a:ext>
            </a:extLst>
          </p:cNvPr>
          <p:cNvSpPr/>
          <p:nvPr/>
        </p:nvSpPr>
        <p:spPr>
          <a:xfrm>
            <a:off x="1385048" y="2990598"/>
            <a:ext cx="282388" cy="32273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lus Sign 8">
            <a:extLst>
              <a:ext uri="{FF2B5EF4-FFF2-40B4-BE49-F238E27FC236}">
                <a16:creationId xmlns:a16="http://schemas.microsoft.com/office/drawing/2014/main" id="{DBE35BCC-5CEE-4D0F-AE41-827CB0416112}"/>
              </a:ext>
            </a:extLst>
          </p:cNvPr>
          <p:cNvSpPr/>
          <p:nvPr/>
        </p:nvSpPr>
        <p:spPr>
          <a:xfrm>
            <a:off x="1385048" y="3861468"/>
            <a:ext cx="282388" cy="32273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lus Sign 9">
            <a:extLst>
              <a:ext uri="{FF2B5EF4-FFF2-40B4-BE49-F238E27FC236}">
                <a16:creationId xmlns:a16="http://schemas.microsoft.com/office/drawing/2014/main" id="{1A5E387E-FBFA-4A41-B500-F63C34D9911D}"/>
              </a:ext>
            </a:extLst>
          </p:cNvPr>
          <p:cNvSpPr/>
          <p:nvPr/>
        </p:nvSpPr>
        <p:spPr>
          <a:xfrm>
            <a:off x="1385048" y="4732338"/>
            <a:ext cx="282388" cy="32273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475189D-4CD2-42D7-A7CC-995492731570}"/>
              </a:ext>
            </a:extLst>
          </p:cNvPr>
          <p:cNvSpPr txBox="1"/>
          <p:nvPr/>
        </p:nvSpPr>
        <p:spPr>
          <a:xfrm>
            <a:off x="5077013" y="2744163"/>
            <a:ext cx="3872005" cy="2215991"/>
          </a:xfrm>
          <a:prstGeom prst="rect">
            <a:avLst/>
          </a:prstGeom>
          <a:noFill/>
        </p:spPr>
        <p:txBody>
          <a:bodyPr wrap="square" rtlCol="0">
            <a:spAutoFit/>
          </a:bodyPr>
          <a:lstStyle/>
          <a:p>
            <a:pPr algn="ctr"/>
            <a:r>
              <a:rPr lang="en-US" sz="4000" b="1" spc="50" dirty="0">
                <a:ln w="9525" cmpd="sng">
                  <a:solidFill>
                    <a:schemeClr val="accent1"/>
                  </a:solidFill>
                  <a:prstDash val="solid"/>
                </a:ln>
                <a:solidFill>
                  <a:srgbClr val="0070C0"/>
                </a:solidFill>
                <a:effectLst>
                  <a:glow rad="38100">
                    <a:schemeClr val="accent1">
                      <a:alpha val="40000"/>
                    </a:schemeClr>
                  </a:glow>
                </a:effectLst>
              </a:rPr>
              <a:t>Comprehensive/Collaborative</a:t>
            </a:r>
          </a:p>
          <a:p>
            <a:pPr algn="ctr"/>
            <a:r>
              <a:rPr lang="en-US" sz="4000" b="1" spc="50" dirty="0">
                <a:ln w="9525" cmpd="sng">
                  <a:solidFill>
                    <a:schemeClr val="accent1"/>
                  </a:solidFill>
                  <a:prstDash val="solid"/>
                </a:ln>
                <a:solidFill>
                  <a:srgbClr val="0070C0"/>
                </a:solidFill>
                <a:effectLst>
                  <a:glow rad="38100">
                    <a:schemeClr val="accent1">
                      <a:alpha val="40000"/>
                    </a:schemeClr>
                  </a:glow>
                </a:effectLst>
              </a:rPr>
              <a:t>Plan</a:t>
            </a:r>
          </a:p>
          <a:p>
            <a:pPr algn="ctr"/>
            <a:endParaRPr lang="en-US" dirty="0"/>
          </a:p>
        </p:txBody>
      </p:sp>
      <p:sp>
        <p:nvSpPr>
          <p:cNvPr id="12" name="Plus Sign 11">
            <a:extLst>
              <a:ext uri="{FF2B5EF4-FFF2-40B4-BE49-F238E27FC236}">
                <a16:creationId xmlns:a16="http://schemas.microsoft.com/office/drawing/2014/main" id="{19DD18FE-01F6-4532-BFCE-80439E11AAE4}"/>
              </a:ext>
            </a:extLst>
          </p:cNvPr>
          <p:cNvSpPr/>
          <p:nvPr/>
        </p:nvSpPr>
        <p:spPr>
          <a:xfrm>
            <a:off x="1430948" y="5603208"/>
            <a:ext cx="282388" cy="32273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8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wipe(down)">
                                      <p:cBhvr>
                                        <p:cTn id="51" dur="580">
                                          <p:stCondLst>
                                            <p:cond delay="0"/>
                                          </p:stCondLst>
                                        </p:cTn>
                                        <p:tgtEl>
                                          <p:spTgt spid="11">
                                            <p:txEl>
                                              <p:pRg st="0" end="0"/>
                                            </p:txEl>
                                          </p:spTgt>
                                        </p:tgtEl>
                                      </p:cBhvr>
                                    </p:animEffect>
                                    <p:anim calcmode="lin" valueType="num">
                                      <p:cBhvr>
                                        <p:cTn id="52"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1">
                                            <p:txEl>
                                              <p:pRg st="0" end="0"/>
                                            </p:txEl>
                                          </p:spTgt>
                                        </p:tgtEl>
                                      </p:cBhvr>
                                      <p:to x="100000" y="60000"/>
                                    </p:animScale>
                                    <p:animScale>
                                      <p:cBhvr>
                                        <p:cTn id="58" dur="166" decel="50000">
                                          <p:stCondLst>
                                            <p:cond delay="676"/>
                                          </p:stCondLst>
                                        </p:cTn>
                                        <p:tgtEl>
                                          <p:spTgt spid="11">
                                            <p:txEl>
                                              <p:pRg st="0" end="0"/>
                                            </p:txEl>
                                          </p:spTgt>
                                        </p:tgtEl>
                                      </p:cBhvr>
                                      <p:to x="100000" y="100000"/>
                                    </p:animScale>
                                    <p:animScale>
                                      <p:cBhvr>
                                        <p:cTn id="59" dur="26">
                                          <p:stCondLst>
                                            <p:cond delay="1312"/>
                                          </p:stCondLst>
                                        </p:cTn>
                                        <p:tgtEl>
                                          <p:spTgt spid="11">
                                            <p:txEl>
                                              <p:pRg st="0" end="0"/>
                                            </p:txEl>
                                          </p:spTgt>
                                        </p:tgtEl>
                                      </p:cBhvr>
                                      <p:to x="100000" y="80000"/>
                                    </p:animScale>
                                    <p:animScale>
                                      <p:cBhvr>
                                        <p:cTn id="60" dur="166" decel="50000">
                                          <p:stCondLst>
                                            <p:cond delay="1338"/>
                                          </p:stCondLst>
                                        </p:cTn>
                                        <p:tgtEl>
                                          <p:spTgt spid="11">
                                            <p:txEl>
                                              <p:pRg st="0" end="0"/>
                                            </p:txEl>
                                          </p:spTgt>
                                        </p:tgtEl>
                                      </p:cBhvr>
                                      <p:to x="100000" y="100000"/>
                                    </p:animScale>
                                    <p:animScale>
                                      <p:cBhvr>
                                        <p:cTn id="61" dur="26">
                                          <p:stCondLst>
                                            <p:cond delay="1642"/>
                                          </p:stCondLst>
                                        </p:cTn>
                                        <p:tgtEl>
                                          <p:spTgt spid="11">
                                            <p:txEl>
                                              <p:pRg st="0" end="0"/>
                                            </p:txEl>
                                          </p:spTgt>
                                        </p:tgtEl>
                                      </p:cBhvr>
                                      <p:to x="100000" y="90000"/>
                                    </p:animScale>
                                    <p:animScale>
                                      <p:cBhvr>
                                        <p:cTn id="62" dur="166" decel="50000">
                                          <p:stCondLst>
                                            <p:cond delay="1668"/>
                                          </p:stCondLst>
                                        </p:cTn>
                                        <p:tgtEl>
                                          <p:spTgt spid="11">
                                            <p:txEl>
                                              <p:pRg st="0" end="0"/>
                                            </p:txEl>
                                          </p:spTgt>
                                        </p:tgtEl>
                                      </p:cBhvr>
                                      <p:to x="100000" y="100000"/>
                                    </p:animScale>
                                    <p:animScale>
                                      <p:cBhvr>
                                        <p:cTn id="63" dur="26">
                                          <p:stCondLst>
                                            <p:cond delay="1808"/>
                                          </p:stCondLst>
                                        </p:cTn>
                                        <p:tgtEl>
                                          <p:spTgt spid="11">
                                            <p:txEl>
                                              <p:pRg st="0" end="0"/>
                                            </p:txEl>
                                          </p:spTgt>
                                        </p:tgtEl>
                                      </p:cBhvr>
                                      <p:to x="100000" y="95000"/>
                                    </p:animScale>
                                    <p:animScale>
                                      <p:cBhvr>
                                        <p:cTn id="64" dur="166" decel="50000">
                                          <p:stCondLst>
                                            <p:cond delay="1834"/>
                                          </p:stCondLst>
                                        </p:cTn>
                                        <p:tgtEl>
                                          <p:spTgt spid="11">
                                            <p:txEl>
                                              <p:pRg st="0" end="0"/>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animEffect transition="in" filter="wipe(down)">
                                      <p:cBhvr>
                                        <p:cTn id="69" dur="580">
                                          <p:stCondLst>
                                            <p:cond delay="0"/>
                                          </p:stCondLst>
                                        </p:cTn>
                                        <p:tgtEl>
                                          <p:spTgt spid="11">
                                            <p:txEl>
                                              <p:pRg st="1" end="1"/>
                                            </p:txEl>
                                          </p:spTgt>
                                        </p:tgtEl>
                                      </p:cBhvr>
                                    </p:animEffect>
                                    <p:anim calcmode="lin" valueType="num">
                                      <p:cBhvr>
                                        <p:cTn id="70"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xEl>
                                              <p:pRg st="1" end="1"/>
                                            </p:txEl>
                                          </p:spTgt>
                                        </p:tgtEl>
                                      </p:cBhvr>
                                      <p:to x="100000" y="60000"/>
                                    </p:animScale>
                                    <p:animScale>
                                      <p:cBhvr>
                                        <p:cTn id="76" dur="166" decel="50000">
                                          <p:stCondLst>
                                            <p:cond delay="676"/>
                                          </p:stCondLst>
                                        </p:cTn>
                                        <p:tgtEl>
                                          <p:spTgt spid="11">
                                            <p:txEl>
                                              <p:pRg st="1" end="1"/>
                                            </p:txEl>
                                          </p:spTgt>
                                        </p:tgtEl>
                                      </p:cBhvr>
                                      <p:to x="100000" y="100000"/>
                                    </p:animScale>
                                    <p:animScale>
                                      <p:cBhvr>
                                        <p:cTn id="77" dur="26">
                                          <p:stCondLst>
                                            <p:cond delay="1312"/>
                                          </p:stCondLst>
                                        </p:cTn>
                                        <p:tgtEl>
                                          <p:spTgt spid="11">
                                            <p:txEl>
                                              <p:pRg st="1" end="1"/>
                                            </p:txEl>
                                          </p:spTgt>
                                        </p:tgtEl>
                                      </p:cBhvr>
                                      <p:to x="100000" y="80000"/>
                                    </p:animScale>
                                    <p:animScale>
                                      <p:cBhvr>
                                        <p:cTn id="78" dur="166" decel="50000">
                                          <p:stCondLst>
                                            <p:cond delay="1338"/>
                                          </p:stCondLst>
                                        </p:cTn>
                                        <p:tgtEl>
                                          <p:spTgt spid="11">
                                            <p:txEl>
                                              <p:pRg st="1" end="1"/>
                                            </p:txEl>
                                          </p:spTgt>
                                        </p:tgtEl>
                                      </p:cBhvr>
                                      <p:to x="100000" y="100000"/>
                                    </p:animScale>
                                    <p:animScale>
                                      <p:cBhvr>
                                        <p:cTn id="79" dur="26">
                                          <p:stCondLst>
                                            <p:cond delay="1642"/>
                                          </p:stCondLst>
                                        </p:cTn>
                                        <p:tgtEl>
                                          <p:spTgt spid="11">
                                            <p:txEl>
                                              <p:pRg st="1" end="1"/>
                                            </p:txEl>
                                          </p:spTgt>
                                        </p:tgtEl>
                                      </p:cBhvr>
                                      <p:to x="100000" y="90000"/>
                                    </p:animScale>
                                    <p:animScale>
                                      <p:cBhvr>
                                        <p:cTn id="80" dur="166" decel="50000">
                                          <p:stCondLst>
                                            <p:cond delay="1668"/>
                                          </p:stCondLst>
                                        </p:cTn>
                                        <p:tgtEl>
                                          <p:spTgt spid="11">
                                            <p:txEl>
                                              <p:pRg st="1" end="1"/>
                                            </p:txEl>
                                          </p:spTgt>
                                        </p:tgtEl>
                                      </p:cBhvr>
                                      <p:to x="100000" y="100000"/>
                                    </p:animScale>
                                    <p:animScale>
                                      <p:cBhvr>
                                        <p:cTn id="81" dur="26">
                                          <p:stCondLst>
                                            <p:cond delay="1808"/>
                                          </p:stCondLst>
                                        </p:cTn>
                                        <p:tgtEl>
                                          <p:spTgt spid="11">
                                            <p:txEl>
                                              <p:pRg st="1" end="1"/>
                                            </p:txEl>
                                          </p:spTgt>
                                        </p:tgtEl>
                                      </p:cBhvr>
                                      <p:to x="100000" y="95000"/>
                                    </p:animScale>
                                    <p:animScale>
                                      <p:cBhvr>
                                        <p:cTn id="82" dur="166" decel="50000">
                                          <p:stCondLst>
                                            <p:cond delay="1834"/>
                                          </p:stCondLst>
                                        </p:cTn>
                                        <p:tgtEl>
                                          <p:spTgt spid="11">
                                            <p:txEl>
                                              <p:pRg st="1" end="1"/>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769F-33B7-429A-9983-FC1967033278}"/>
              </a:ext>
            </a:extLst>
          </p:cNvPr>
          <p:cNvSpPr>
            <a:spLocks noGrp="1"/>
          </p:cNvSpPr>
          <p:nvPr>
            <p:ph type="title"/>
          </p:nvPr>
        </p:nvSpPr>
        <p:spPr/>
        <p:txBody>
          <a:bodyPr/>
          <a:lstStyle/>
          <a:p>
            <a:pPr algn="ctr"/>
            <a:r>
              <a:rPr lang="en-US" dirty="0">
                <a:solidFill>
                  <a:schemeClr val="accent3">
                    <a:lumMod val="50000"/>
                  </a:schemeClr>
                </a:solidFill>
              </a:rPr>
              <a:t>The </a:t>
            </a:r>
            <a:r>
              <a:rPr lang="en-US" dirty="0" err="1">
                <a:solidFill>
                  <a:schemeClr val="accent3">
                    <a:lumMod val="50000"/>
                  </a:schemeClr>
                </a:solidFill>
              </a:rPr>
              <a:t>BioPsychoSocial</a:t>
            </a:r>
            <a:r>
              <a:rPr lang="en-US" dirty="0">
                <a:solidFill>
                  <a:schemeClr val="accent3">
                    <a:lumMod val="50000"/>
                  </a:schemeClr>
                </a:solidFill>
              </a:rPr>
              <a:t> Approach</a:t>
            </a:r>
          </a:p>
        </p:txBody>
      </p:sp>
      <p:sp>
        <p:nvSpPr>
          <p:cNvPr id="3" name="Content Placeholder 2">
            <a:extLst>
              <a:ext uri="{FF2B5EF4-FFF2-40B4-BE49-F238E27FC236}">
                <a16:creationId xmlns:a16="http://schemas.microsoft.com/office/drawing/2014/main" id="{7F2A168B-BD43-46EC-B908-08F687066251}"/>
              </a:ext>
            </a:extLst>
          </p:cNvPr>
          <p:cNvSpPr>
            <a:spLocks noGrp="1"/>
          </p:cNvSpPr>
          <p:nvPr>
            <p:ph idx="1"/>
          </p:nvPr>
        </p:nvSpPr>
        <p:spPr/>
        <p:txBody>
          <a:bodyPr/>
          <a:lstStyle/>
          <a:p>
            <a:r>
              <a:rPr lang="en-US" dirty="0"/>
              <a:t>Originally developed by George Engel, M.D. </a:t>
            </a:r>
          </a:p>
          <a:p>
            <a:pPr lvl="1"/>
            <a:r>
              <a:rPr lang="en-US" sz="2000" dirty="0"/>
              <a:t>Baby Monica</a:t>
            </a:r>
          </a:p>
          <a:p>
            <a:pPr lvl="1"/>
            <a:r>
              <a:rPr lang="en-US" sz="2000" dirty="0"/>
              <a:t>Became standard practice in Medicine and most other health fields</a:t>
            </a:r>
          </a:p>
          <a:p>
            <a:r>
              <a:rPr lang="en-US" dirty="0"/>
              <a:t>World Health Organization</a:t>
            </a:r>
          </a:p>
          <a:p>
            <a:pPr lvl="1"/>
            <a:r>
              <a:rPr lang="en-US" sz="2000" dirty="0"/>
              <a:t>Health is a state of complete physical, mental and social well-being and not merely the absence of disease or infirmity.</a:t>
            </a:r>
          </a:p>
          <a:p>
            <a:pPr lvl="1"/>
            <a:r>
              <a:rPr lang="en-US" sz="2000" dirty="0"/>
              <a:t>The enjoyment of the highest attainable standard of health is one of the fundamental rights of every human being without distinction of race, religion, political belief, economic or social condition.</a:t>
            </a:r>
          </a:p>
          <a:p>
            <a:pPr lvl="1"/>
            <a:endParaRPr lang="en-US" sz="2000" dirty="0"/>
          </a:p>
          <a:p>
            <a:pPr marL="0" indent="-29718">
              <a:buNone/>
            </a:pPr>
            <a:endParaRPr lang="en-US" sz="2000" dirty="0"/>
          </a:p>
        </p:txBody>
      </p:sp>
      <p:sp>
        <p:nvSpPr>
          <p:cNvPr id="5" name="Slide Number Placeholder 4">
            <a:extLst>
              <a:ext uri="{FF2B5EF4-FFF2-40B4-BE49-F238E27FC236}">
                <a16:creationId xmlns:a16="http://schemas.microsoft.com/office/drawing/2014/main" id="{CF79C82B-510E-4672-8DDE-392C509C3574}"/>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33</a:t>
            </a:fld>
            <a:endParaRPr lang="en-US">
              <a:solidFill>
                <a:srgbClr val="FFFFFF"/>
              </a:solidFill>
            </a:endParaRPr>
          </a:p>
        </p:txBody>
      </p:sp>
      <p:pic>
        <p:nvPicPr>
          <p:cNvPr id="4" name="Picture 3">
            <a:extLst>
              <a:ext uri="{FF2B5EF4-FFF2-40B4-BE49-F238E27FC236}">
                <a16:creationId xmlns:a16="http://schemas.microsoft.com/office/drawing/2014/main" id="{65D8D484-863A-499B-BC80-842009B349EC}"/>
              </a:ext>
            </a:extLst>
          </p:cNvPr>
          <p:cNvPicPr>
            <a:picLocks noChangeAspect="1"/>
          </p:cNvPicPr>
          <p:nvPr/>
        </p:nvPicPr>
        <p:blipFill>
          <a:blip r:embed="rId3"/>
          <a:stretch>
            <a:fillRect/>
          </a:stretch>
        </p:blipFill>
        <p:spPr>
          <a:xfrm>
            <a:off x="2791047" y="4780178"/>
            <a:ext cx="3561906" cy="1941297"/>
          </a:xfrm>
          <a:prstGeom prst="rect">
            <a:avLst/>
          </a:prstGeom>
        </p:spPr>
      </p:pic>
    </p:spTree>
    <p:extLst>
      <p:ext uri="{BB962C8B-B14F-4D97-AF65-F5344CB8AC3E}">
        <p14:creationId xmlns:p14="http://schemas.microsoft.com/office/powerpoint/2010/main" val="1258188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2462-5A6B-4E73-AEE7-5EAD1B06A843}"/>
              </a:ext>
            </a:extLst>
          </p:cNvPr>
          <p:cNvSpPr>
            <a:spLocks noGrp="1"/>
          </p:cNvSpPr>
          <p:nvPr>
            <p:ph type="title"/>
          </p:nvPr>
        </p:nvSpPr>
        <p:spPr/>
        <p:txBody>
          <a:bodyPr/>
          <a:lstStyle/>
          <a:p>
            <a:pPr algn="ctr"/>
            <a:r>
              <a:rPr lang="en-US" dirty="0">
                <a:solidFill>
                  <a:schemeClr val="accent3">
                    <a:lumMod val="50000"/>
                  </a:schemeClr>
                </a:solidFill>
              </a:rPr>
              <a:t>The </a:t>
            </a:r>
            <a:r>
              <a:rPr lang="en-US" dirty="0" err="1">
                <a:solidFill>
                  <a:schemeClr val="accent3">
                    <a:lumMod val="50000"/>
                  </a:schemeClr>
                </a:solidFill>
              </a:rPr>
              <a:t>BioPsychoSocial</a:t>
            </a:r>
            <a:r>
              <a:rPr lang="en-US" dirty="0">
                <a:solidFill>
                  <a:schemeClr val="accent3">
                    <a:lumMod val="50000"/>
                  </a:schemeClr>
                </a:solidFill>
              </a:rPr>
              <a:t> Areas</a:t>
            </a:r>
          </a:p>
        </p:txBody>
      </p:sp>
      <p:sp>
        <p:nvSpPr>
          <p:cNvPr id="3" name="Content Placeholder 2">
            <a:extLst>
              <a:ext uri="{FF2B5EF4-FFF2-40B4-BE49-F238E27FC236}">
                <a16:creationId xmlns:a16="http://schemas.microsoft.com/office/drawing/2014/main" id="{ECB7ADD8-E6F0-4944-84DF-9E81C749716D}"/>
              </a:ext>
            </a:extLst>
          </p:cNvPr>
          <p:cNvSpPr>
            <a:spLocks noGrp="1"/>
          </p:cNvSpPr>
          <p:nvPr>
            <p:ph idx="1"/>
          </p:nvPr>
        </p:nvSpPr>
        <p:spPr/>
        <p:txBody>
          <a:bodyPr/>
          <a:lstStyle/>
          <a:p>
            <a:r>
              <a:rPr lang="en-US" dirty="0"/>
              <a:t>ASAM Criteria</a:t>
            </a:r>
          </a:p>
          <a:p>
            <a:pPr lvl="1"/>
            <a:r>
              <a:rPr lang="en-US" dirty="0" err="1"/>
              <a:t>MultiDimensional</a:t>
            </a:r>
            <a:r>
              <a:rPr lang="en-US" dirty="0"/>
              <a:t> Model</a:t>
            </a:r>
          </a:p>
          <a:p>
            <a:pPr marL="1371600" lvl="2" indent="-457200">
              <a:buFont typeface="+mj-lt"/>
              <a:buAutoNum type="arabicPeriod"/>
            </a:pPr>
            <a:r>
              <a:rPr lang="en-US" dirty="0"/>
              <a:t>Substance Use, Acute Intoxication, Withdrawal (SUD)</a:t>
            </a:r>
          </a:p>
          <a:p>
            <a:pPr marL="1371600" lvl="2" indent="-457200">
              <a:buFont typeface="+mj-lt"/>
              <a:buAutoNum type="arabicPeriod"/>
            </a:pPr>
            <a:r>
              <a:rPr lang="en-US" dirty="0"/>
              <a:t>Biomedical Conditions and Complications (Medical)</a:t>
            </a:r>
          </a:p>
          <a:p>
            <a:pPr marL="1371600" lvl="2" indent="-457200">
              <a:buFont typeface="+mj-lt"/>
              <a:buAutoNum type="arabicPeriod"/>
            </a:pPr>
            <a:r>
              <a:rPr lang="en-US" dirty="0"/>
              <a:t>Emotional, Behavioral or Cognitive Conditions (Psychological)</a:t>
            </a:r>
          </a:p>
          <a:p>
            <a:pPr marL="1371600" lvl="2" indent="-457200">
              <a:buFont typeface="+mj-lt"/>
              <a:buAutoNum type="arabicPeriod"/>
            </a:pPr>
            <a:r>
              <a:rPr lang="en-US" dirty="0"/>
              <a:t>Readiness To Change (Motivation)</a:t>
            </a:r>
          </a:p>
          <a:p>
            <a:pPr marL="1371600" lvl="2" indent="-457200">
              <a:buFont typeface="+mj-lt"/>
              <a:buAutoNum type="arabicPeriod"/>
            </a:pPr>
            <a:r>
              <a:rPr lang="en-US" dirty="0"/>
              <a:t>Relapse, Continued Use or Continued Problem Potential (Behavioral)</a:t>
            </a:r>
          </a:p>
          <a:p>
            <a:pPr marL="1371600" lvl="2" indent="-457200">
              <a:buFont typeface="+mj-lt"/>
              <a:buAutoNum type="arabicPeriod"/>
            </a:pPr>
            <a:r>
              <a:rPr lang="en-US" dirty="0"/>
              <a:t>Recovery/Living Environment (Social/Financial)</a:t>
            </a:r>
          </a:p>
        </p:txBody>
      </p:sp>
      <p:sp>
        <p:nvSpPr>
          <p:cNvPr id="5" name="Slide Number Placeholder 4">
            <a:extLst>
              <a:ext uri="{FF2B5EF4-FFF2-40B4-BE49-F238E27FC236}">
                <a16:creationId xmlns:a16="http://schemas.microsoft.com/office/drawing/2014/main" id="{EB09E198-2CE4-4E5D-ABDA-D5530D89B869}"/>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34</a:t>
            </a:fld>
            <a:endParaRPr lang="en-US">
              <a:solidFill>
                <a:srgbClr val="FFFFFF"/>
              </a:solidFill>
            </a:endParaRPr>
          </a:p>
        </p:txBody>
      </p:sp>
    </p:spTree>
    <p:extLst>
      <p:ext uri="{BB962C8B-B14F-4D97-AF65-F5344CB8AC3E}">
        <p14:creationId xmlns:p14="http://schemas.microsoft.com/office/powerpoint/2010/main" val="1739672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2462-5A6B-4E73-AEE7-5EAD1B06A843}"/>
              </a:ext>
            </a:extLst>
          </p:cNvPr>
          <p:cNvSpPr>
            <a:spLocks noGrp="1"/>
          </p:cNvSpPr>
          <p:nvPr>
            <p:ph type="title"/>
          </p:nvPr>
        </p:nvSpPr>
        <p:spPr/>
        <p:txBody>
          <a:bodyPr/>
          <a:lstStyle/>
          <a:p>
            <a:pPr algn="ctr"/>
            <a:r>
              <a:rPr lang="en-US" dirty="0">
                <a:solidFill>
                  <a:schemeClr val="accent3">
                    <a:lumMod val="50000"/>
                  </a:schemeClr>
                </a:solidFill>
              </a:rPr>
              <a:t>The “Bio” </a:t>
            </a:r>
          </a:p>
        </p:txBody>
      </p:sp>
      <p:sp>
        <p:nvSpPr>
          <p:cNvPr id="3" name="Content Placeholder 2">
            <a:extLst>
              <a:ext uri="{FF2B5EF4-FFF2-40B4-BE49-F238E27FC236}">
                <a16:creationId xmlns:a16="http://schemas.microsoft.com/office/drawing/2014/main" id="{ECB7ADD8-E6F0-4944-84DF-9E81C749716D}"/>
              </a:ext>
            </a:extLst>
          </p:cNvPr>
          <p:cNvSpPr>
            <a:spLocks noGrp="1"/>
          </p:cNvSpPr>
          <p:nvPr>
            <p:ph idx="1"/>
          </p:nvPr>
        </p:nvSpPr>
        <p:spPr/>
        <p:txBody>
          <a:bodyPr/>
          <a:lstStyle/>
          <a:p>
            <a:r>
              <a:rPr lang="en-US" dirty="0"/>
              <a:t>Biological (Bio part)</a:t>
            </a:r>
          </a:p>
          <a:p>
            <a:pPr lvl="1"/>
            <a:r>
              <a:rPr lang="en-US" dirty="0"/>
              <a:t>Medical history</a:t>
            </a:r>
          </a:p>
          <a:p>
            <a:pPr lvl="2"/>
            <a:r>
              <a:rPr lang="en-US" dirty="0"/>
              <a:t>Surgeries</a:t>
            </a:r>
          </a:p>
          <a:p>
            <a:pPr lvl="2"/>
            <a:r>
              <a:rPr lang="en-US" dirty="0"/>
              <a:t>Diagnoses (past and present)</a:t>
            </a:r>
          </a:p>
          <a:p>
            <a:pPr lvl="1"/>
            <a:r>
              <a:rPr lang="en-US" dirty="0"/>
              <a:t>Current symptoms</a:t>
            </a:r>
          </a:p>
          <a:p>
            <a:pPr lvl="1"/>
            <a:r>
              <a:rPr lang="en-US" dirty="0"/>
              <a:t>Medications</a:t>
            </a:r>
          </a:p>
          <a:p>
            <a:pPr lvl="2"/>
            <a:r>
              <a:rPr lang="en-US" dirty="0"/>
              <a:t>Current</a:t>
            </a:r>
          </a:p>
          <a:p>
            <a:pPr lvl="2"/>
            <a:r>
              <a:rPr lang="en-US" dirty="0"/>
              <a:t>Past if on for extended period</a:t>
            </a:r>
          </a:p>
          <a:p>
            <a:pPr lvl="1"/>
            <a:r>
              <a:rPr lang="en-US" dirty="0"/>
              <a:t>Significant Hereditary concerns (I.E. Cancers, Dementias, Huntington’s disease)</a:t>
            </a:r>
          </a:p>
          <a:p>
            <a:pPr lvl="1"/>
            <a:endParaRPr lang="en-US" dirty="0"/>
          </a:p>
        </p:txBody>
      </p:sp>
      <p:sp>
        <p:nvSpPr>
          <p:cNvPr id="5" name="Slide Number Placeholder 4">
            <a:extLst>
              <a:ext uri="{FF2B5EF4-FFF2-40B4-BE49-F238E27FC236}">
                <a16:creationId xmlns:a16="http://schemas.microsoft.com/office/drawing/2014/main" id="{EB09E198-2CE4-4E5D-ABDA-D5530D89B869}"/>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35</a:t>
            </a:fld>
            <a:endParaRPr lang="en-US">
              <a:solidFill>
                <a:srgbClr val="FFFFFF"/>
              </a:solidFill>
            </a:endParaRPr>
          </a:p>
        </p:txBody>
      </p:sp>
      <p:pic>
        <p:nvPicPr>
          <p:cNvPr id="13" name="Picture 12">
            <a:extLst>
              <a:ext uri="{FF2B5EF4-FFF2-40B4-BE49-F238E27FC236}">
                <a16:creationId xmlns:a16="http://schemas.microsoft.com/office/drawing/2014/main" id="{90899AD7-C694-478F-881F-8F382FCBAB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71999" y="1510942"/>
            <a:ext cx="3085262" cy="2376935"/>
          </a:xfrm>
          <a:prstGeom prst="rect">
            <a:avLst/>
          </a:prstGeom>
        </p:spPr>
      </p:pic>
    </p:spTree>
    <p:extLst>
      <p:ext uri="{BB962C8B-B14F-4D97-AF65-F5344CB8AC3E}">
        <p14:creationId xmlns:p14="http://schemas.microsoft.com/office/powerpoint/2010/main" val="813684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2462-5A6B-4E73-AEE7-5EAD1B06A843}"/>
              </a:ext>
            </a:extLst>
          </p:cNvPr>
          <p:cNvSpPr>
            <a:spLocks noGrp="1"/>
          </p:cNvSpPr>
          <p:nvPr>
            <p:ph type="title"/>
          </p:nvPr>
        </p:nvSpPr>
        <p:spPr/>
        <p:txBody>
          <a:bodyPr/>
          <a:lstStyle/>
          <a:p>
            <a:pPr algn="ctr"/>
            <a:r>
              <a:rPr lang="en-US" dirty="0">
                <a:solidFill>
                  <a:schemeClr val="accent3">
                    <a:lumMod val="50000"/>
                  </a:schemeClr>
                </a:solidFill>
              </a:rPr>
              <a:t>The “Psycho” </a:t>
            </a:r>
          </a:p>
        </p:txBody>
      </p:sp>
      <p:sp>
        <p:nvSpPr>
          <p:cNvPr id="3" name="Content Placeholder 2">
            <a:extLst>
              <a:ext uri="{FF2B5EF4-FFF2-40B4-BE49-F238E27FC236}">
                <a16:creationId xmlns:a16="http://schemas.microsoft.com/office/drawing/2014/main" id="{ECB7ADD8-E6F0-4944-84DF-9E81C749716D}"/>
              </a:ext>
            </a:extLst>
          </p:cNvPr>
          <p:cNvSpPr>
            <a:spLocks noGrp="1"/>
          </p:cNvSpPr>
          <p:nvPr>
            <p:ph idx="1"/>
          </p:nvPr>
        </p:nvSpPr>
        <p:spPr/>
        <p:txBody>
          <a:bodyPr/>
          <a:lstStyle/>
          <a:p>
            <a:r>
              <a:rPr lang="en-US" dirty="0"/>
              <a:t>Psychological (Psycho part)</a:t>
            </a:r>
          </a:p>
          <a:p>
            <a:pPr lvl="1"/>
            <a:r>
              <a:rPr lang="en-US" dirty="0"/>
              <a:t>Mental Health history</a:t>
            </a:r>
          </a:p>
          <a:p>
            <a:pPr lvl="2"/>
            <a:r>
              <a:rPr lang="en-US" dirty="0"/>
              <a:t>Treatment episodes</a:t>
            </a:r>
          </a:p>
          <a:p>
            <a:pPr lvl="2"/>
            <a:r>
              <a:rPr lang="en-US" dirty="0"/>
              <a:t>Diagnoses (past and present)</a:t>
            </a:r>
          </a:p>
          <a:p>
            <a:pPr lvl="2"/>
            <a:r>
              <a:rPr lang="en-US" dirty="0"/>
              <a:t>Developmental</a:t>
            </a:r>
          </a:p>
          <a:p>
            <a:pPr lvl="2"/>
            <a:r>
              <a:rPr lang="en-US" dirty="0"/>
              <a:t>Trauma</a:t>
            </a:r>
          </a:p>
          <a:p>
            <a:pPr lvl="1"/>
            <a:r>
              <a:rPr lang="en-US" dirty="0"/>
              <a:t>Current symptoms</a:t>
            </a:r>
          </a:p>
          <a:p>
            <a:pPr lvl="2"/>
            <a:r>
              <a:rPr lang="en-US" dirty="0"/>
              <a:t>Past symptoms</a:t>
            </a:r>
          </a:p>
          <a:p>
            <a:pPr lvl="1"/>
            <a:r>
              <a:rPr lang="en-US" dirty="0"/>
              <a:t>Medications</a:t>
            </a:r>
          </a:p>
          <a:p>
            <a:pPr lvl="2"/>
            <a:r>
              <a:rPr lang="en-US" dirty="0"/>
              <a:t>Current</a:t>
            </a:r>
          </a:p>
          <a:p>
            <a:pPr lvl="2"/>
            <a:r>
              <a:rPr lang="en-US" dirty="0"/>
              <a:t>Past if on for extended period</a:t>
            </a:r>
          </a:p>
          <a:p>
            <a:pPr lvl="1"/>
            <a:r>
              <a:rPr lang="en-US" dirty="0"/>
              <a:t>Significant Hereditary concerns (Depression, Psychosis, Bipolar, Suicide)</a:t>
            </a:r>
          </a:p>
          <a:p>
            <a:pPr lvl="1"/>
            <a:endParaRPr lang="en-US" dirty="0"/>
          </a:p>
        </p:txBody>
      </p:sp>
      <p:sp>
        <p:nvSpPr>
          <p:cNvPr id="5" name="Slide Number Placeholder 4">
            <a:extLst>
              <a:ext uri="{FF2B5EF4-FFF2-40B4-BE49-F238E27FC236}">
                <a16:creationId xmlns:a16="http://schemas.microsoft.com/office/drawing/2014/main" id="{EB09E198-2CE4-4E5D-ABDA-D5530D89B869}"/>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36</a:t>
            </a:fld>
            <a:endParaRPr lang="en-US">
              <a:solidFill>
                <a:srgbClr val="FFFFFF"/>
              </a:solidFill>
            </a:endParaRPr>
          </a:p>
        </p:txBody>
      </p:sp>
      <p:pic>
        <p:nvPicPr>
          <p:cNvPr id="7" name="Picture 6">
            <a:extLst>
              <a:ext uri="{FF2B5EF4-FFF2-40B4-BE49-F238E27FC236}">
                <a16:creationId xmlns:a16="http://schemas.microsoft.com/office/drawing/2014/main" id="{D060AEDF-FC59-4D95-87A4-B55F630B64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65750" y="1677181"/>
            <a:ext cx="2197100" cy="2171700"/>
          </a:xfrm>
          <a:prstGeom prst="rect">
            <a:avLst/>
          </a:prstGeom>
        </p:spPr>
      </p:pic>
      <p:cxnSp>
        <p:nvCxnSpPr>
          <p:cNvPr id="11" name="Straight Connector 10">
            <a:extLst>
              <a:ext uri="{FF2B5EF4-FFF2-40B4-BE49-F238E27FC236}">
                <a16:creationId xmlns:a16="http://schemas.microsoft.com/office/drawing/2014/main" id="{5A71C085-48C1-43F4-9FA4-8198F8FFE6B1}"/>
              </a:ext>
            </a:extLst>
          </p:cNvPr>
          <p:cNvCxnSpPr/>
          <p:nvPr/>
        </p:nvCxnSpPr>
        <p:spPr>
          <a:xfrm>
            <a:off x="5365750" y="1677181"/>
            <a:ext cx="2197100" cy="21717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F7F21E90-770C-429D-ACF3-9C9B45D4F679}"/>
              </a:ext>
            </a:extLst>
          </p:cNvPr>
          <p:cNvCxnSpPr>
            <a:cxnSpLocks/>
          </p:cNvCxnSpPr>
          <p:nvPr/>
        </p:nvCxnSpPr>
        <p:spPr>
          <a:xfrm flipV="1">
            <a:off x="5365750" y="1677181"/>
            <a:ext cx="2197100" cy="21717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12039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2462-5A6B-4E73-AEE7-5EAD1B06A843}"/>
              </a:ext>
            </a:extLst>
          </p:cNvPr>
          <p:cNvSpPr>
            <a:spLocks noGrp="1"/>
          </p:cNvSpPr>
          <p:nvPr>
            <p:ph type="title"/>
          </p:nvPr>
        </p:nvSpPr>
        <p:spPr/>
        <p:txBody>
          <a:bodyPr/>
          <a:lstStyle/>
          <a:p>
            <a:pPr algn="ctr"/>
            <a:r>
              <a:rPr lang="en-US" dirty="0">
                <a:solidFill>
                  <a:schemeClr val="accent3">
                    <a:lumMod val="50000"/>
                  </a:schemeClr>
                </a:solidFill>
              </a:rPr>
              <a:t>The “Social” </a:t>
            </a:r>
          </a:p>
        </p:txBody>
      </p:sp>
      <p:sp>
        <p:nvSpPr>
          <p:cNvPr id="3" name="Content Placeholder 2">
            <a:extLst>
              <a:ext uri="{FF2B5EF4-FFF2-40B4-BE49-F238E27FC236}">
                <a16:creationId xmlns:a16="http://schemas.microsoft.com/office/drawing/2014/main" id="{ECB7ADD8-E6F0-4944-84DF-9E81C749716D}"/>
              </a:ext>
            </a:extLst>
          </p:cNvPr>
          <p:cNvSpPr>
            <a:spLocks noGrp="1"/>
          </p:cNvSpPr>
          <p:nvPr>
            <p:ph idx="1"/>
          </p:nvPr>
        </p:nvSpPr>
        <p:spPr>
          <a:xfrm>
            <a:off x="457200" y="1473888"/>
            <a:ext cx="8229600" cy="4525963"/>
          </a:xfrm>
        </p:spPr>
        <p:txBody>
          <a:bodyPr/>
          <a:lstStyle/>
          <a:p>
            <a:r>
              <a:rPr lang="en-US" sz="1800" dirty="0"/>
              <a:t>Social (Social part)							</a:t>
            </a:r>
          </a:p>
          <a:p>
            <a:pPr lvl="1"/>
            <a:r>
              <a:rPr lang="en-US" sz="1800" dirty="0"/>
              <a:t>Family relationships</a:t>
            </a:r>
          </a:p>
          <a:p>
            <a:pPr lvl="2"/>
            <a:r>
              <a:rPr lang="en-US" sz="1800" dirty="0"/>
              <a:t>Parents</a:t>
            </a:r>
          </a:p>
          <a:p>
            <a:pPr lvl="2"/>
            <a:r>
              <a:rPr lang="en-US" sz="1800" dirty="0"/>
              <a:t>Siblings</a:t>
            </a:r>
          </a:p>
          <a:p>
            <a:pPr lvl="2"/>
            <a:r>
              <a:rPr lang="en-US" sz="1800" dirty="0"/>
              <a:t>Extended Family</a:t>
            </a:r>
          </a:p>
          <a:p>
            <a:pPr lvl="2"/>
            <a:r>
              <a:rPr lang="en-US" sz="1800" dirty="0"/>
              <a:t>Children</a:t>
            </a:r>
          </a:p>
          <a:p>
            <a:pPr lvl="1"/>
            <a:r>
              <a:rPr lang="en-US" sz="1800" dirty="0"/>
              <a:t>Living Environment</a:t>
            </a:r>
          </a:p>
          <a:p>
            <a:pPr lvl="2"/>
            <a:r>
              <a:rPr lang="en-US" sz="1800" dirty="0"/>
              <a:t>Type of Dwelling</a:t>
            </a:r>
          </a:p>
          <a:p>
            <a:pPr lvl="2"/>
            <a:r>
              <a:rPr lang="en-US" sz="1800" dirty="0"/>
              <a:t>Safety concerns</a:t>
            </a:r>
          </a:p>
          <a:p>
            <a:pPr lvl="2"/>
            <a:r>
              <a:rPr lang="en-US" sz="1800" dirty="0"/>
              <a:t>Who do they live with</a:t>
            </a:r>
          </a:p>
          <a:p>
            <a:pPr lvl="1"/>
            <a:r>
              <a:rPr lang="en-US" sz="1800" dirty="0"/>
              <a:t>Romantic Relationships</a:t>
            </a:r>
          </a:p>
          <a:p>
            <a:pPr lvl="2"/>
            <a:r>
              <a:rPr lang="en-US" sz="1400" dirty="0"/>
              <a:t>Sex</a:t>
            </a:r>
          </a:p>
          <a:p>
            <a:pPr lvl="2"/>
            <a:r>
              <a:rPr lang="en-US" sz="1400" dirty="0"/>
              <a:t>Love</a:t>
            </a:r>
          </a:p>
          <a:p>
            <a:pPr lvl="2"/>
            <a:r>
              <a:rPr lang="en-US" sz="1400" dirty="0"/>
              <a:t>intimacy</a:t>
            </a:r>
          </a:p>
          <a:p>
            <a:pPr lvl="1"/>
            <a:r>
              <a:rPr lang="en-US" sz="1800" dirty="0"/>
              <a:t>Friendships</a:t>
            </a:r>
          </a:p>
          <a:p>
            <a:pPr lvl="1"/>
            <a:r>
              <a:rPr lang="en-US" sz="1800" dirty="0"/>
              <a:t>Financial/Employment</a:t>
            </a:r>
          </a:p>
        </p:txBody>
      </p:sp>
      <p:sp>
        <p:nvSpPr>
          <p:cNvPr id="5" name="Slide Number Placeholder 4">
            <a:extLst>
              <a:ext uri="{FF2B5EF4-FFF2-40B4-BE49-F238E27FC236}">
                <a16:creationId xmlns:a16="http://schemas.microsoft.com/office/drawing/2014/main" id="{EB09E198-2CE4-4E5D-ABDA-D5530D89B869}"/>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37</a:t>
            </a:fld>
            <a:endParaRPr lang="en-US">
              <a:solidFill>
                <a:srgbClr val="FFFFFF"/>
              </a:solidFill>
            </a:endParaRPr>
          </a:p>
        </p:txBody>
      </p:sp>
      <p:pic>
        <p:nvPicPr>
          <p:cNvPr id="7" name="Picture 6">
            <a:extLst>
              <a:ext uri="{FF2B5EF4-FFF2-40B4-BE49-F238E27FC236}">
                <a16:creationId xmlns:a16="http://schemas.microsoft.com/office/drawing/2014/main" id="{C7B96F6C-D378-41B9-8C25-829B6B9C63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09484" y="2243138"/>
            <a:ext cx="4423144" cy="1416563"/>
          </a:xfrm>
          <a:prstGeom prst="rect">
            <a:avLst/>
          </a:prstGeom>
        </p:spPr>
      </p:pic>
    </p:spTree>
    <p:extLst>
      <p:ext uri="{BB962C8B-B14F-4D97-AF65-F5344CB8AC3E}">
        <p14:creationId xmlns:p14="http://schemas.microsoft.com/office/powerpoint/2010/main" val="317929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1311-EB13-4E86-8DFB-EB5963E9D470}"/>
              </a:ext>
            </a:extLst>
          </p:cNvPr>
          <p:cNvSpPr>
            <a:spLocks noGrp="1"/>
          </p:cNvSpPr>
          <p:nvPr>
            <p:ph type="title"/>
          </p:nvPr>
        </p:nvSpPr>
        <p:spPr/>
        <p:txBody>
          <a:bodyPr/>
          <a:lstStyle/>
          <a:p>
            <a:pPr algn="ctr"/>
            <a:r>
              <a:rPr lang="en-US" dirty="0">
                <a:solidFill>
                  <a:schemeClr val="accent6">
                    <a:lumMod val="50000"/>
                  </a:schemeClr>
                </a:solidFill>
              </a:rPr>
              <a:t>S.M.A.R.T. (M.A.T.R.S.) Goals</a:t>
            </a:r>
          </a:p>
        </p:txBody>
      </p:sp>
      <p:sp>
        <p:nvSpPr>
          <p:cNvPr id="3" name="Content Placeholder 2">
            <a:extLst>
              <a:ext uri="{FF2B5EF4-FFF2-40B4-BE49-F238E27FC236}">
                <a16:creationId xmlns:a16="http://schemas.microsoft.com/office/drawing/2014/main" id="{B13017ED-E891-4DC8-862C-2378D9FC8AC4}"/>
              </a:ext>
            </a:extLst>
          </p:cNvPr>
          <p:cNvSpPr>
            <a:spLocks noGrp="1"/>
          </p:cNvSpPr>
          <p:nvPr>
            <p:ph idx="1"/>
          </p:nvPr>
        </p:nvSpPr>
        <p:spPr/>
        <p:txBody>
          <a:bodyPr/>
          <a:lstStyle/>
          <a:p>
            <a:r>
              <a:rPr lang="en-US" dirty="0"/>
              <a:t>S.M.A.R.T. goals are efficacious and improve outcomes. </a:t>
            </a:r>
          </a:p>
          <a:p>
            <a:pPr lvl="1"/>
            <a:r>
              <a:rPr lang="en-US" dirty="0"/>
              <a:t>George T. Doran- November 1981 Management Review</a:t>
            </a:r>
          </a:p>
          <a:p>
            <a:pPr lvl="1"/>
            <a:r>
              <a:rPr lang="en-US" dirty="0"/>
              <a:t>M.A.T.R.S.- utilized by Addition Technology Transfer Center</a:t>
            </a:r>
          </a:p>
          <a:p>
            <a:r>
              <a:rPr lang="en-US" dirty="0"/>
              <a:t>Required format by some Managed Care (LACDMH, LAPH- SAPC, Joint Commissions Standards </a:t>
            </a:r>
            <a:r>
              <a:rPr lang="it-IT" dirty="0"/>
              <a:t>PC.4.10 and </a:t>
            </a:r>
            <a:r>
              <a:rPr lang="en-US" dirty="0"/>
              <a:t>PC.4.40)</a:t>
            </a:r>
          </a:p>
          <a:p>
            <a:pPr lvl="1"/>
            <a:r>
              <a:rPr lang="en-US" dirty="0"/>
              <a:t>Specific </a:t>
            </a:r>
          </a:p>
          <a:p>
            <a:pPr lvl="1"/>
            <a:r>
              <a:rPr lang="en-US" dirty="0"/>
              <a:t>Measurable									</a:t>
            </a:r>
          </a:p>
          <a:p>
            <a:pPr lvl="1"/>
            <a:r>
              <a:rPr lang="en-US" dirty="0"/>
              <a:t>Attainable</a:t>
            </a:r>
          </a:p>
          <a:p>
            <a:pPr lvl="1"/>
            <a:r>
              <a:rPr lang="en-US" dirty="0"/>
              <a:t>Realistic (AKA Relevant)</a:t>
            </a:r>
          </a:p>
          <a:p>
            <a:pPr lvl="1"/>
            <a:r>
              <a:rPr lang="en-US" dirty="0"/>
              <a:t>Time Related (AKA Time Limited)</a:t>
            </a:r>
          </a:p>
          <a:p>
            <a:pPr marL="272034" lvl="1" indent="0">
              <a:buNone/>
            </a:pPr>
            <a:endParaRPr lang="en-US" dirty="0"/>
          </a:p>
        </p:txBody>
      </p:sp>
      <p:sp>
        <p:nvSpPr>
          <p:cNvPr id="5" name="Slide Number Placeholder 4">
            <a:extLst>
              <a:ext uri="{FF2B5EF4-FFF2-40B4-BE49-F238E27FC236}">
                <a16:creationId xmlns:a16="http://schemas.microsoft.com/office/drawing/2014/main" id="{D2750C4D-A101-492D-9C7E-893B382D45BA}"/>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38</a:t>
            </a:fld>
            <a:endParaRPr lang="en-US">
              <a:solidFill>
                <a:srgbClr val="FFFFFF"/>
              </a:solidFill>
            </a:endParaRPr>
          </a:p>
        </p:txBody>
      </p:sp>
      <p:pic>
        <p:nvPicPr>
          <p:cNvPr id="7" name="Picture 6">
            <a:extLst>
              <a:ext uri="{FF2B5EF4-FFF2-40B4-BE49-F238E27FC236}">
                <a16:creationId xmlns:a16="http://schemas.microsoft.com/office/drawing/2014/main" id="{AF0D339F-B221-4B1C-B750-6181D0C5BB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43575" y="3744913"/>
            <a:ext cx="2857500" cy="2381250"/>
          </a:xfrm>
          <a:prstGeom prst="rect">
            <a:avLst/>
          </a:prstGeom>
        </p:spPr>
      </p:pic>
    </p:spTree>
    <p:extLst>
      <p:ext uri="{BB962C8B-B14F-4D97-AF65-F5344CB8AC3E}">
        <p14:creationId xmlns:p14="http://schemas.microsoft.com/office/powerpoint/2010/main" val="57232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02A3-0D1C-4DD9-9E31-0BA6455D346B}"/>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483D39D2-E35D-4436-AC31-EDCDC830EBB5}"/>
              </a:ext>
            </a:extLst>
          </p:cNvPr>
          <p:cNvSpPr>
            <a:spLocks noGrp="1"/>
          </p:cNvSpPr>
          <p:nvPr>
            <p:ph idx="1"/>
          </p:nvPr>
        </p:nvSpPr>
        <p:spPr/>
        <p:txBody>
          <a:bodyPr/>
          <a:lstStyle/>
          <a:p>
            <a:r>
              <a:rPr lang="en-US" dirty="0"/>
              <a:t>At the conclusion of this training, you will be able to:</a:t>
            </a:r>
          </a:p>
          <a:p>
            <a:pPr marL="758952" lvl="1" indent="-457200">
              <a:buFont typeface="+mj-lt"/>
              <a:buAutoNum type="arabicPeriod"/>
            </a:pPr>
            <a:r>
              <a:rPr lang="en-US" dirty="0"/>
              <a:t>Utilize two methods to identify problem areas to formulate treatment goals.  </a:t>
            </a:r>
          </a:p>
          <a:p>
            <a:pPr marL="758952" lvl="1" indent="-457200">
              <a:buFont typeface="+mj-lt"/>
              <a:buAutoNum type="arabicPeriod"/>
            </a:pPr>
            <a:r>
              <a:rPr lang="en-US" dirty="0"/>
              <a:t>Assess resistance in treatment and develop one strategy to re-engage patient in treatment. </a:t>
            </a:r>
          </a:p>
          <a:p>
            <a:pPr marL="758952" lvl="1" indent="-457200">
              <a:buFont typeface="+mj-lt"/>
              <a:buAutoNum type="arabicPeriod"/>
            </a:pPr>
            <a:r>
              <a:rPr lang="en-US" dirty="0"/>
              <a:t>Integrate specific cultural, linguistic and individual needs in the collaborative treatment planning process. </a:t>
            </a:r>
          </a:p>
          <a:p>
            <a:pPr marL="758952" lvl="1" indent="-457200">
              <a:buFont typeface="+mj-lt"/>
              <a:buAutoNum type="arabicPeriod"/>
            </a:pPr>
            <a:r>
              <a:rPr lang="en-US" dirty="0"/>
              <a:t>Construct S.M.A.R.T. goals to guide treatment, track progress and monitor outcomes. </a:t>
            </a:r>
          </a:p>
          <a:p>
            <a:pPr marL="758952"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B7349C74-9E17-498E-9AB8-30CF88CFF3DA}"/>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128903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750C4D-A101-492D-9C7E-893B382D45BA}"/>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39</a:t>
            </a:fld>
            <a:endParaRPr lang="en-US">
              <a:solidFill>
                <a:srgbClr val="FFFFFF"/>
              </a:solidFill>
            </a:endParaRPr>
          </a:p>
        </p:txBody>
      </p:sp>
      <p:pic>
        <p:nvPicPr>
          <p:cNvPr id="23" name="Picture 22">
            <a:extLst>
              <a:ext uri="{FF2B5EF4-FFF2-40B4-BE49-F238E27FC236}">
                <a16:creationId xmlns:a16="http://schemas.microsoft.com/office/drawing/2014/main" id="{66941FF1-3E8D-41AC-903B-DA1B32571E76}"/>
              </a:ext>
            </a:extLst>
          </p:cNvPr>
          <p:cNvPicPr>
            <a:picLocks noChangeAspect="1"/>
          </p:cNvPicPr>
          <p:nvPr/>
        </p:nvPicPr>
        <p:blipFill>
          <a:blip r:embed="rId3"/>
          <a:stretch>
            <a:fillRect/>
          </a:stretch>
        </p:blipFill>
        <p:spPr>
          <a:xfrm>
            <a:off x="457200" y="1144482"/>
            <a:ext cx="8143103" cy="5237685"/>
          </a:xfrm>
          <a:prstGeom prst="rect">
            <a:avLst/>
          </a:prstGeom>
        </p:spPr>
      </p:pic>
    </p:spTree>
    <p:extLst>
      <p:ext uri="{BB962C8B-B14F-4D97-AF65-F5344CB8AC3E}">
        <p14:creationId xmlns:p14="http://schemas.microsoft.com/office/powerpoint/2010/main" val="294883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F99D-C4F6-4F32-B1EB-1F4E85DAEA4C}"/>
              </a:ext>
            </a:extLst>
          </p:cNvPr>
          <p:cNvSpPr>
            <a:spLocks noGrp="1"/>
          </p:cNvSpPr>
          <p:nvPr>
            <p:ph type="title"/>
          </p:nvPr>
        </p:nvSpPr>
        <p:spPr/>
        <p:txBody>
          <a:bodyPr/>
          <a:lstStyle/>
          <a:p>
            <a:pPr algn="ctr"/>
            <a:r>
              <a:rPr lang="en-US" dirty="0">
                <a:solidFill>
                  <a:schemeClr val="accent6">
                    <a:lumMod val="50000"/>
                  </a:schemeClr>
                </a:solidFill>
              </a:rPr>
              <a:t>Examples of S.M.A.R.T. (M.A.T.R.S.) Goals</a:t>
            </a:r>
          </a:p>
        </p:txBody>
      </p:sp>
      <p:sp>
        <p:nvSpPr>
          <p:cNvPr id="3" name="Content Placeholder 2">
            <a:extLst>
              <a:ext uri="{FF2B5EF4-FFF2-40B4-BE49-F238E27FC236}">
                <a16:creationId xmlns:a16="http://schemas.microsoft.com/office/drawing/2014/main" id="{1550C45E-893F-43BB-AD44-37C656D30AFA}"/>
              </a:ext>
            </a:extLst>
          </p:cNvPr>
          <p:cNvSpPr>
            <a:spLocks noGrp="1"/>
          </p:cNvSpPr>
          <p:nvPr>
            <p:ph idx="1"/>
          </p:nvPr>
        </p:nvSpPr>
        <p:spPr>
          <a:xfrm>
            <a:off x="457200" y="1664208"/>
            <a:ext cx="8229600" cy="4855191"/>
          </a:xfrm>
        </p:spPr>
        <p:txBody>
          <a:bodyPr/>
          <a:lstStyle/>
          <a:p>
            <a:pPr lvl="0"/>
            <a:r>
              <a:rPr lang="en-US" sz="2200" dirty="0"/>
              <a:t>Patient’s depression (PROBLEM) will improve as seen by energy level increasing (GOAL), as evidenced by an increase in by exercise from 0 days/week from 3 days/week (OBJECTIVE)</a:t>
            </a:r>
          </a:p>
          <a:p>
            <a:pPr marL="0" indent="0">
              <a:buNone/>
            </a:pPr>
            <a:endParaRPr lang="en-US" sz="2200" dirty="0"/>
          </a:p>
          <a:p>
            <a:pPr lvl="0"/>
            <a:r>
              <a:rPr lang="en-US" sz="2200" dirty="0"/>
              <a:t>Patient will reduce drinking alcohol (PROBLEM) from 7 days/week to 0 days/week (GOAL) as shown by daily breathalyzer tests and self-report (OBJECTIVE)</a:t>
            </a:r>
          </a:p>
          <a:p>
            <a:pPr marL="0" indent="0">
              <a:buNone/>
            </a:pPr>
            <a:endParaRPr lang="en-US" sz="2200" dirty="0"/>
          </a:p>
          <a:p>
            <a:pPr lvl="0"/>
            <a:r>
              <a:rPr lang="en-US" sz="2200" dirty="0"/>
              <a:t>Patient will take medication as prescribed (GOAL) to reduce symptoms of high blood pressure (PROBLEM) from 0 days/day to 2 times/day, as shown by daily vital signs being within acceptable limits (OBJECTIVE).</a:t>
            </a:r>
          </a:p>
          <a:p>
            <a:pPr>
              <a:lnSpc>
                <a:spcPct val="150000"/>
              </a:lnSpc>
            </a:pPr>
            <a:endParaRPr lang="en-US" dirty="0"/>
          </a:p>
        </p:txBody>
      </p:sp>
      <p:sp>
        <p:nvSpPr>
          <p:cNvPr id="5" name="Slide Number Placeholder 4">
            <a:extLst>
              <a:ext uri="{FF2B5EF4-FFF2-40B4-BE49-F238E27FC236}">
                <a16:creationId xmlns:a16="http://schemas.microsoft.com/office/drawing/2014/main" id="{2D9EE367-52A5-4FFA-B687-80CE952DCDE3}"/>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40</a:t>
            </a:fld>
            <a:endParaRPr lang="en-US">
              <a:solidFill>
                <a:srgbClr val="FFFFFF"/>
              </a:solidFill>
            </a:endParaRPr>
          </a:p>
        </p:txBody>
      </p:sp>
    </p:spTree>
    <p:extLst>
      <p:ext uri="{BB962C8B-B14F-4D97-AF65-F5344CB8AC3E}">
        <p14:creationId xmlns:p14="http://schemas.microsoft.com/office/powerpoint/2010/main" val="908092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1311-EB13-4E86-8DFB-EB5963E9D470}"/>
              </a:ext>
            </a:extLst>
          </p:cNvPr>
          <p:cNvSpPr>
            <a:spLocks noGrp="1"/>
          </p:cNvSpPr>
          <p:nvPr>
            <p:ph type="title"/>
          </p:nvPr>
        </p:nvSpPr>
        <p:spPr/>
        <p:txBody>
          <a:bodyPr/>
          <a:lstStyle/>
          <a:p>
            <a:pPr algn="ctr"/>
            <a:r>
              <a:rPr lang="en-US" dirty="0">
                <a:solidFill>
                  <a:schemeClr val="accent6">
                    <a:lumMod val="50000"/>
                  </a:schemeClr>
                </a:solidFill>
              </a:rPr>
              <a:t>S.M.A.R.T. (M.A.T.R.S.) Goals</a:t>
            </a:r>
          </a:p>
        </p:txBody>
      </p:sp>
      <p:sp>
        <p:nvSpPr>
          <p:cNvPr id="3" name="Content Placeholder 2">
            <a:extLst>
              <a:ext uri="{FF2B5EF4-FFF2-40B4-BE49-F238E27FC236}">
                <a16:creationId xmlns:a16="http://schemas.microsoft.com/office/drawing/2014/main" id="{B13017ED-E891-4DC8-862C-2378D9FC8AC4}"/>
              </a:ext>
            </a:extLst>
          </p:cNvPr>
          <p:cNvSpPr>
            <a:spLocks noGrp="1"/>
          </p:cNvSpPr>
          <p:nvPr>
            <p:ph idx="1"/>
          </p:nvPr>
        </p:nvSpPr>
        <p:spPr>
          <a:xfrm>
            <a:off x="322730" y="1600200"/>
            <a:ext cx="8229600" cy="4525963"/>
          </a:xfrm>
        </p:spPr>
        <p:txBody>
          <a:bodyPr/>
          <a:lstStyle/>
          <a:p>
            <a:r>
              <a:rPr lang="en-US" dirty="0"/>
              <a:t>Group activity</a:t>
            </a:r>
          </a:p>
          <a:p>
            <a:pPr lvl="1"/>
            <a:r>
              <a:rPr lang="en-US" dirty="0"/>
              <a:t>Situation: Patient admitted to SUD residential treatment program. You are the SUD counselor assigned to work the individual. After a full biopsychosocial assessment, the following problems emerge…</a:t>
            </a:r>
          </a:p>
          <a:p>
            <a:pPr lvl="2"/>
            <a:r>
              <a:rPr lang="en-US" dirty="0"/>
              <a:t>Problem 1:  Addicted to Methamphetamines</a:t>
            </a:r>
          </a:p>
          <a:p>
            <a:pPr lvl="2"/>
            <a:r>
              <a:rPr lang="en-US" dirty="0"/>
              <a:t>Problem 2:  Untreated Heart condition</a:t>
            </a:r>
          </a:p>
          <a:p>
            <a:pPr lvl="2"/>
            <a:r>
              <a:rPr lang="en-US" dirty="0"/>
              <a:t>Problem 3:  In danger of becoming homeless</a:t>
            </a:r>
          </a:p>
          <a:p>
            <a:pPr lvl="2"/>
            <a:r>
              <a:rPr lang="en-US" dirty="0"/>
              <a:t>Problem 4:  No Social support </a:t>
            </a:r>
          </a:p>
          <a:p>
            <a:pPr lvl="2"/>
            <a:r>
              <a:rPr lang="en-US" dirty="0"/>
              <a:t>Problem 5:  Limited financial resources, Lost </a:t>
            </a:r>
            <a:r>
              <a:rPr lang="en-US" dirty="0" err="1"/>
              <a:t>Medi-cal</a:t>
            </a:r>
            <a:r>
              <a:rPr lang="en-US" dirty="0"/>
              <a:t> benefits</a:t>
            </a:r>
          </a:p>
          <a:p>
            <a:pPr lvl="2"/>
            <a:r>
              <a:rPr lang="en-US" dirty="0"/>
              <a:t>Problem 6:  Long term untreated depression</a:t>
            </a:r>
          </a:p>
          <a:p>
            <a:pPr marL="914400" lvl="2" indent="0">
              <a:buNone/>
            </a:pPr>
            <a:endParaRPr lang="en-US" dirty="0"/>
          </a:p>
        </p:txBody>
      </p:sp>
      <p:sp>
        <p:nvSpPr>
          <p:cNvPr id="5" name="Slide Number Placeholder 4">
            <a:extLst>
              <a:ext uri="{FF2B5EF4-FFF2-40B4-BE49-F238E27FC236}">
                <a16:creationId xmlns:a16="http://schemas.microsoft.com/office/drawing/2014/main" id="{D2750C4D-A101-492D-9C7E-893B382D45BA}"/>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41</a:t>
            </a:fld>
            <a:endParaRPr lang="en-US">
              <a:solidFill>
                <a:srgbClr val="FFFFFF"/>
              </a:solidFill>
            </a:endParaRPr>
          </a:p>
        </p:txBody>
      </p:sp>
    </p:spTree>
    <p:extLst>
      <p:ext uri="{BB962C8B-B14F-4D97-AF65-F5344CB8AC3E}">
        <p14:creationId xmlns:p14="http://schemas.microsoft.com/office/powerpoint/2010/main" val="3516606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93B6430-97BB-477B-955D-E4A5F8282B68}"/>
              </a:ext>
            </a:extLst>
          </p:cNvPr>
          <p:cNvPicPr>
            <a:picLocks noGrp="1" noChangeAspect="1"/>
          </p:cNvPicPr>
          <p:nvPr>
            <p:ph idx="1"/>
          </p:nvPr>
        </p:nvPicPr>
        <p:blipFill>
          <a:blip r:embed="rId2"/>
          <a:stretch>
            <a:fillRect/>
          </a:stretch>
        </p:blipFill>
        <p:spPr>
          <a:xfrm>
            <a:off x="0" y="0"/>
            <a:ext cx="6528391" cy="7145439"/>
          </a:xfrm>
        </p:spPr>
      </p:pic>
      <p:sp>
        <p:nvSpPr>
          <p:cNvPr id="4" name="Slide Number Placeholder 3">
            <a:extLst>
              <a:ext uri="{FF2B5EF4-FFF2-40B4-BE49-F238E27FC236}">
                <a16:creationId xmlns:a16="http://schemas.microsoft.com/office/drawing/2014/main" id="{B425D173-6C63-40CD-BB5B-F5E3647960EA}"/>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42</a:t>
            </a:fld>
            <a:endParaRPr lang="en-US">
              <a:solidFill>
                <a:srgbClr val="FFFFFF"/>
              </a:solidFill>
            </a:endParaRPr>
          </a:p>
        </p:txBody>
      </p:sp>
    </p:spTree>
    <p:extLst>
      <p:ext uri="{BB962C8B-B14F-4D97-AF65-F5344CB8AC3E}">
        <p14:creationId xmlns:p14="http://schemas.microsoft.com/office/powerpoint/2010/main" val="4110877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705" y="2576395"/>
            <a:ext cx="8440380" cy="2009552"/>
          </a:xfrm>
        </p:spPr>
        <p:txBody>
          <a:bodyPr/>
          <a:lstStyle/>
          <a:p>
            <a:pPr>
              <a:lnSpc>
                <a:spcPct val="100000"/>
              </a:lnSpc>
            </a:pPr>
            <a:r>
              <a:rPr lang="en-US" sz="5400" dirty="0"/>
              <a:t>TREATMENT PLAN REVIEW							</a:t>
            </a:r>
          </a:p>
        </p:txBody>
      </p:sp>
      <p:sp>
        <p:nvSpPr>
          <p:cNvPr id="3" name="Slide Number Placeholder 2">
            <a:extLst>
              <a:ext uri="{FF2B5EF4-FFF2-40B4-BE49-F238E27FC236}">
                <a16:creationId xmlns:a16="http://schemas.microsoft.com/office/drawing/2014/main" id="{3684ECC2-30B6-49A1-884D-359E5318E277}"/>
              </a:ext>
            </a:extLst>
          </p:cNvPr>
          <p:cNvSpPr>
            <a:spLocks noGrp="1"/>
          </p:cNvSpPr>
          <p:nvPr>
            <p:ph type="sldNum" sz="quarter" idx="12"/>
          </p:nvPr>
        </p:nvSpPr>
        <p:spPr/>
        <p:txBody>
          <a:bodyPr/>
          <a:lstStyle/>
          <a:p>
            <a:fld id="{C3111FA1-5AF9-0647-B31D-D6250D4530A3}" type="slidenum">
              <a:rPr lang="en-US" smtClean="0"/>
              <a:t>43</a:t>
            </a:fld>
            <a:endParaRPr lang="en-US" dirty="0"/>
          </a:p>
        </p:txBody>
      </p:sp>
      <p:pic>
        <p:nvPicPr>
          <p:cNvPr id="5" name="Picture 4">
            <a:extLst>
              <a:ext uri="{FF2B5EF4-FFF2-40B4-BE49-F238E27FC236}">
                <a16:creationId xmlns:a16="http://schemas.microsoft.com/office/drawing/2014/main" id="{A407C994-A2D7-4513-8984-2330340633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73325" y="3333307"/>
            <a:ext cx="3138377" cy="2258106"/>
          </a:xfrm>
          <a:prstGeom prst="rect">
            <a:avLst/>
          </a:prstGeom>
        </p:spPr>
      </p:pic>
    </p:spTree>
    <p:extLst>
      <p:ext uri="{BB962C8B-B14F-4D97-AF65-F5344CB8AC3E}">
        <p14:creationId xmlns:p14="http://schemas.microsoft.com/office/powerpoint/2010/main" val="2232091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165-4DDF-4A49-B75D-901E898B66A5}"/>
              </a:ext>
            </a:extLst>
          </p:cNvPr>
          <p:cNvSpPr>
            <a:spLocks noGrp="1"/>
          </p:cNvSpPr>
          <p:nvPr>
            <p:ph type="title"/>
          </p:nvPr>
        </p:nvSpPr>
        <p:spPr/>
        <p:txBody>
          <a:bodyPr/>
          <a:lstStyle/>
          <a:p>
            <a:pPr algn="ctr"/>
            <a:r>
              <a:rPr lang="en-US" dirty="0">
                <a:solidFill>
                  <a:schemeClr val="bg2">
                    <a:lumMod val="50000"/>
                  </a:schemeClr>
                </a:solidFill>
              </a:rPr>
              <a:t>Review of Progress, Goals, and Experience</a:t>
            </a:r>
          </a:p>
        </p:txBody>
      </p:sp>
      <p:sp>
        <p:nvSpPr>
          <p:cNvPr id="3" name="Content Placeholder 2">
            <a:extLst>
              <a:ext uri="{FF2B5EF4-FFF2-40B4-BE49-F238E27FC236}">
                <a16:creationId xmlns:a16="http://schemas.microsoft.com/office/drawing/2014/main" id="{38F59C8D-FAAB-42D6-BDE4-06EA510CDABE}"/>
              </a:ext>
            </a:extLst>
          </p:cNvPr>
          <p:cNvSpPr>
            <a:spLocks noGrp="1"/>
          </p:cNvSpPr>
          <p:nvPr>
            <p:ph idx="1"/>
          </p:nvPr>
        </p:nvSpPr>
        <p:spPr/>
        <p:txBody>
          <a:bodyPr/>
          <a:lstStyle/>
          <a:p>
            <a:r>
              <a:rPr lang="en-US" dirty="0"/>
              <a:t>Why is this important?</a:t>
            </a:r>
          </a:p>
          <a:p>
            <a:endParaRPr lang="en-US" dirty="0"/>
          </a:p>
          <a:p>
            <a:r>
              <a:rPr lang="en-US" dirty="0"/>
              <a:t>What should be reviewed?</a:t>
            </a:r>
          </a:p>
          <a:p>
            <a:pPr lvl="1"/>
            <a:r>
              <a:rPr lang="en-US" dirty="0"/>
              <a:t>Experience with the agreed upon activities, behaviors, or medications</a:t>
            </a:r>
          </a:p>
          <a:p>
            <a:pPr lvl="1"/>
            <a:r>
              <a:rPr lang="en-US" dirty="0"/>
              <a:t>Progress towards improvement in problem areas</a:t>
            </a:r>
          </a:p>
          <a:p>
            <a:pPr lvl="1"/>
            <a:r>
              <a:rPr lang="en-US" dirty="0"/>
              <a:t>Motivation to continue</a:t>
            </a:r>
          </a:p>
          <a:p>
            <a:pPr lvl="2"/>
            <a:r>
              <a:rPr lang="en-US" dirty="0"/>
              <a:t>How does the patient feel about the current treatment path?</a:t>
            </a:r>
          </a:p>
          <a:p>
            <a:pPr lvl="1"/>
            <a:r>
              <a:rPr lang="en-US" dirty="0"/>
              <a:t>Barriers to completing treatment plan</a:t>
            </a:r>
          </a:p>
          <a:p>
            <a:pPr marL="272034" lvl="1"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A21C531-C68E-42E2-B4C1-94E71A2FA842}"/>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44</a:t>
            </a:fld>
            <a:endParaRPr lang="en-US">
              <a:solidFill>
                <a:srgbClr val="FFFFFF"/>
              </a:solidFill>
            </a:endParaRPr>
          </a:p>
        </p:txBody>
      </p:sp>
    </p:spTree>
    <p:extLst>
      <p:ext uri="{BB962C8B-B14F-4D97-AF65-F5344CB8AC3E}">
        <p14:creationId xmlns:p14="http://schemas.microsoft.com/office/powerpoint/2010/main" val="86685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2" end="2"/>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165-4DDF-4A49-B75D-901E898B66A5}"/>
              </a:ext>
            </a:extLst>
          </p:cNvPr>
          <p:cNvSpPr>
            <a:spLocks noGrp="1"/>
          </p:cNvSpPr>
          <p:nvPr>
            <p:ph type="title"/>
          </p:nvPr>
        </p:nvSpPr>
        <p:spPr/>
        <p:txBody>
          <a:bodyPr/>
          <a:lstStyle/>
          <a:p>
            <a:pPr algn="ctr"/>
            <a:r>
              <a:rPr lang="en-US" dirty="0">
                <a:solidFill>
                  <a:schemeClr val="bg2">
                    <a:lumMod val="50000"/>
                  </a:schemeClr>
                </a:solidFill>
              </a:rPr>
              <a:t>Review of Progress, Goals, and Experience</a:t>
            </a:r>
          </a:p>
        </p:txBody>
      </p:sp>
      <p:sp>
        <p:nvSpPr>
          <p:cNvPr id="3" name="Content Placeholder 2">
            <a:extLst>
              <a:ext uri="{FF2B5EF4-FFF2-40B4-BE49-F238E27FC236}">
                <a16:creationId xmlns:a16="http://schemas.microsoft.com/office/drawing/2014/main" id="{38F59C8D-FAAB-42D6-BDE4-06EA510CDABE}"/>
              </a:ext>
            </a:extLst>
          </p:cNvPr>
          <p:cNvSpPr>
            <a:spLocks noGrp="1"/>
          </p:cNvSpPr>
          <p:nvPr>
            <p:ph idx="1"/>
          </p:nvPr>
        </p:nvSpPr>
        <p:spPr/>
        <p:txBody>
          <a:bodyPr/>
          <a:lstStyle/>
          <a:p>
            <a:r>
              <a:rPr lang="en-US" dirty="0"/>
              <a:t>When should treatment &amp; treatment plans be reviewed?</a:t>
            </a:r>
          </a:p>
          <a:p>
            <a:pPr marL="0" indent="0">
              <a:buNone/>
            </a:pPr>
            <a:endParaRPr lang="en-US" dirty="0"/>
          </a:p>
          <a:p>
            <a:pPr lvl="1"/>
            <a:r>
              <a:rPr lang="en-US" dirty="0"/>
              <a:t>This depends on the treatment modality</a:t>
            </a:r>
          </a:p>
          <a:p>
            <a:pPr lvl="1"/>
            <a:r>
              <a:rPr lang="en-US" dirty="0"/>
              <a:t>The treatment environment will also dictate frequency</a:t>
            </a:r>
          </a:p>
          <a:p>
            <a:pPr lvl="1"/>
            <a:r>
              <a:rPr lang="en-US" dirty="0"/>
              <a:t>The specific goal/objective will indicate (</a:t>
            </a:r>
            <a:r>
              <a:rPr lang="en-US" sz="1800" dirty="0"/>
              <a:t>I.e. if objective was to be completed in 1 month, treatment should be reviewed at least the end of that month) </a:t>
            </a:r>
          </a:p>
          <a:p>
            <a:pPr lvl="1"/>
            <a:r>
              <a:rPr lang="en-US" dirty="0"/>
              <a:t>At an agreed upon time period that is convenient and feasible for the patient </a:t>
            </a:r>
          </a:p>
          <a:p>
            <a:pPr lvl="1"/>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A21C531-C68E-42E2-B4C1-94E71A2FA842}"/>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45</a:t>
            </a:fld>
            <a:endParaRPr lang="en-US">
              <a:solidFill>
                <a:srgbClr val="FFFFFF"/>
              </a:solidFill>
            </a:endParaRPr>
          </a:p>
        </p:txBody>
      </p:sp>
    </p:spTree>
    <p:extLst>
      <p:ext uri="{BB962C8B-B14F-4D97-AF65-F5344CB8AC3E}">
        <p14:creationId xmlns:p14="http://schemas.microsoft.com/office/powerpoint/2010/main" val="1885781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165-4DDF-4A49-B75D-901E898B66A5}"/>
              </a:ext>
            </a:extLst>
          </p:cNvPr>
          <p:cNvSpPr>
            <a:spLocks noGrp="1"/>
          </p:cNvSpPr>
          <p:nvPr>
            <p:ph type="title"/>
          </p:nvPr>
        </p:nvSpPr>
        <p:spPr/>
        <p:txBody>
          <a:bodyPr/>
          <a:lstStyle/>
          <a:p>
            <a:pPr algn="ctr"/>
            <a:r>
              <a:rPr lang="en-US" dirty="0">
                <a:solidFill>
                  <a:schemeClr val="bg2">
                    <a:lumMod val="50000"/>
                  </a:schemeClr>
                </a:solidFill>
              </a:rPr>
              <a:t>Updating Treatment Plan</a:t>
            </a:r>
          </a:p>
        </p:txBody>
      </p:sp>
      <p:sp>
        <p:nvSpPr>
          <p:cNvPr id="3" name="Content Placeholder 2">
            <a:extLst>
              <a:ext uri="{FF2B5EF4-FFF2-40B4-BE49-F238E27FC236}">
                <a16:creationId xmlns:a16="http://schemas.microsoft.com/office/drawing/2014/main" id="{38F59C8D-FAAB-42D6-BDE4-06EA510CDABE}"/>
              </a:ext>
            </a:extLst>
          </p:cNvPr>
          <p:cNvSpPr>
            <a:spLocks noGrp="1"/>
          </p:cNvSpPr>
          <p:nvPr>
            <p:ph idx="1"/>
          </p:nvPr>
        </p:nvSpPr>
        <p:spPr/>
        <p:txBody>
          <a:bodyPr/>
          <a:lstStyle/>
          <a:p>
            <a:r>
              <a:rPr lang="en-US" sz="2000" dirty="0"/>
              <a:t>Based on your review:</a:t>
            </a:r>
          </a:p>
          <a:p>
            <a:pPr lvl="1"/>
            <a:r>
              <a:rPr lang="en-US" sz="2000" dirty="0"/>
              <a:t>Were there any ‘resistance’ factors to problem solve?</a:t>
            </a:r>
          </a:p>
          <a:p>
            <a:pPr lvl="1"/>
            <a:r>
              <a:rPr lang="en-US" sz="2000" dirty="0"/>
              <a:t>Were the objectives too easy or too hard?</a:t>
            </a:r>
          </a:p>
          <a:p>
            <a:pPr lvl="1"/>
            <a:r>
              <a:rPr lang="en-US" sz="2000" dirty="0"/>
              <a:t>Any motivation issues to address?</a:t>
            </a:r>
          </a:p>
          <a:p>
            <a:pPr lvl="1"/>
            <a:r>
              <a:rPr lang="en-US" sz="2000" dirty="0"/>
              <a:t>What were the barriers?</a:t>
            </a:r>
          </a:p>
          <a:p>
            <a:pPr lvl="1"/>
            <a:r>
              <a:rPr lang="en-US" sz="2000" dirty="0"/>
              <a:t>What were the successes?</a:t>
            </a:r>
          </a:p>
          <a:p>
            <a:pPr marL="272034" lvl="1" indent="0">
              <a:buNone/>
            </a:pPr>
            <a:endParaRPr lang="en-US" sz="2000" dirty="0"/>
          </a:p>
          <a:p>
            <a:pPr marL="313182" indent="-342900"/>
            <a:r>
              <a:rPr lang="en-US" sz="2000" dirty="0"/>
              <a:t>Previous objectives should be ended or closed if they are no longer relevant, with a date of completion, before new objectives are added</a:t>
            </a:r>
          </a:p>
          <a:p>
            <a:pPr marL="313182" indent="-342900"/>
            <a:r>
              <a:rPr lang="en-US" sz="2000" dirty="0"/>
              <a:t>These can all be new objectives for the update, which may lead to better outcomes and increased patient engagement </a:t>
            </a:r>
          </a:p>
          <a:p>
            <a:pPr lvl="1"/>
            <a:endParaRPr lang="en-US" sz="2000" dirty="0"/>
          </a:p>
          <a:p>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AA21C531-C68E-42E2-B4C1-94E71A2FA842}"/>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46</a:t>
            </a:fld>
            <a:endParaRPr lang="en-US" dirty="0">
              <a:solidFill>
                <a:srgbClr val="FFFFFF"/>
              </a:solidFill>
            </a:endParaRPr>
          </a:p>
        </p:txBody>
      </p:sp>
    </p:spTree>
    <p:extLst>
      <p:ext uri="{BB962C8B-B14F-4D97-AF65-F5344CB8AC3E}">
        <p14:creationId xmlns:p14="http://schemas.microsoft.com/office/powerpoint/2010/main" val="4141749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55B598-ED56-490A-BFB1-1F1C04DEA052}"/>
              </a:ext>
            </a:extLst>
          </p:cNvPr>
          <p:cNvSpPr>
            <a:spLocks noGrp="1"/>
          </p:cNvSpPr>
          <p:nvPr>
            <p:ph type="sldNum" sz="quarter" idx="12"/>
          </p:nvPr>
        </p:nvSpPr>
        <p:spPr/>
        <p:txBody>
          <a:bodyPr/>
          <a:lstStyle/>
          <a:p>
            <a:fld id="{C3111FA1-5AF9-0647-B31D-D6250D4530A3}" type="slidenum">
              <a:rPr lang="en-US" smtClean="0"/>
              <a:t>47</a:t>
            </a:fld>
            <a:endParaRPr lang="en-US" dirty="0"/>
          </a:p>
        </p:txBody>
      </p:sp>
      <p:pic>
        <p:nvPicPr>
          <p:cNvPr id="4" name="Picture 3">
            <a:extLst>
              <a:ext uri="{FF2B5EF4-FFF2-40B4-BE49-F238E27FC236}">
                <a16:creationId xmlns:a16="http://schemas.microsoft.com/office/drawing/2014/main" id="{FCC5E93E-F4C7-4F80-80BD-66686A5572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1890" y="2179675"/>
            <a:ext cx="6034567" cy="3394444"/>
          </a:xfrm>
          <a:prstGeom prst="rect">
            <a:avLst/>
          </a:prstGeom>
        </p:spPr>
      </p:pic>
      <p:sp>
        <p:nvSpPr>
          <p:cNvPr id="5" name="TextBox 4">
            <a:extLst>
              <a:ext uri="{FF2B5EF4-FFF2-40B4-BE49-F238E27FC236}">
                <a16:creationId xmlns:a16="http://schemas.microsoft.com/office/drawing/2014/main" id="{E39B8566-EC06-4C60-BB30-8504C0D98883}"/>
              </a:ext>
            </a:extLst>
          </p:cNvPr>
          <p:cNvSpPr txBox="1"/>
          <p:nvPr/>
        </p:nvSpPr>
        <p:spPr>
          <a:xfrm>
            <a:off x="1272364" y="8716237"/>
            <a:ext cx="5074093" cy="230832"/>
          </a:xfrm>
          <a:prstGeom prst="rect">
            <a:avLst/>
          </a:prstGeom>
          <a:noFill/>
        </p:spPr>
        <p:txBody>
          <a:bodyPr wrap="square" rtlCol="0">
            <a:spAutoFit/>
          </a:bodyPr>
          <a:lstStyle/>
          <a:p>
            <a:r>
              <a:rPr lang="en-US" sz="900">
                <a:hlinkClick r:id="rId3" tooltip="http://vimeo.com/29077148"/>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377991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EA72-CA18-49BB-978D-C2FA8D2E0236}"/>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5B1C0EF7-1B52-4FA5-8A61-C5569109D260}"/>
              </a:ext>
            </a:extLst>
          </p:cNvPr>
          <p:cNvSpPr>
            <a:spLocks noGrp="1"/>
          </p:cNvSpPr>
          <p:nvPr>
            <p:ph idx="1"/>
          </p:nvPr>
        </p:nvSpPr>
        <p:spPr/>
        <p:txBody>
          <a:bodyPr/>
          <a:lstStyle/>
          <a:p>
            <a:r>
              <a:rPr lang="en-US" dirty="0"/>
              <a:t>Research shows the best way to develop a treatment plan is to have a collaborative process between the patient and the provider. </a:t>
            </a:r>
          </a:p>
          <a:p>
            <a:r>
              <a:rPr lang="en-US" dirty="0"/>
              <a:t>Resistance is what happens when the collaboration or communication breaks down</a:t>
            </a:r>
          </a:p>
          <a:p>
            <a:r>
              <a:rPr lang="en-US" dirty="0"/>
              <a:t>Use all available information </a:t>
            </a:r>
          </a:p>
          <a:p>
            <a:r>
              <a:rPr lang="en-US" dirty="0"/>
              <a:t>Goals are S.M.A.R.T.</a:t>
            </a:r>
          </a:p>
          <a:p>
            <a:r>
              <a:rPr lang="en-US" dirty="0"/>
              <a:t>Information + Action = Effective Treatment plan</a:t>
            </a:r>
          </a:p>
          <a:p>
            <a:r>
              <a:rPr lang="en-US" dirty="0"/>
              <a:t>Don’t forget to check in with the patient</a:t>
            </a:r>
          </a:p>
          <a:p>
            <a:pPr marL="0" indent="0">
              <a:buNone/>
            </a:pPr>
            <a:endParaRPr lang="en-US" dirty="0"/>
          </a:p>
        </p:txBody>
      </p:sp>
      <p:sp>
        <p:nvSpPr>
          <p:cNvPr id="4" name="Slide Number Placeholder 3">
            <a:extLst>
              <a:ext uri="{FF2B5EF4-FFF2-40B4-BE49-F238E27FC236}">
                <a16:creationId xmlns:a16="http://schemas.microsoft.com/office/drawing/2014/main" id="{4E68449A-344E-4EE0-87B5-AA5A902BE9B0}"/>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48</a:t>
            </a:fld>
            <a:endParaRPr lang="en-US">
              <a:solidFill>
                <a:srgbClr val="FFFFFF"/>
              </a:solidFill>
            </a:endParaRPr>
          </a:p>
        </p:txBody>
      </p:sp>
    </p:spTree>
    <p:extLst>
      <p:ext uri="{BB962C8B-B14F-4D97-AF65-F5344CB8AC3E}">
        <p14:creationId xmlns:p14="http://schemas.microsoft.com/office/powerpoint/2010/main" val="396521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150"/>
            <a:ext cx="8229600" cy="634985"/>
          </a:xfrm>
        </p:spPr>
        <p:txBody>
          <a:bodyPr/>
          <a:lstStyle/>
          <a:p>
            <a:pPr algn="ctr"/>
            <a:r>
              <a:rPr lang="en-US" sz="3600" dirty="0"/>
              <a:t>Outline</a:t>
            </a:r>
          </a:p>
        </p:txBody>
      </p:sp>
      <p:sp>
        <p:nvSpPr>
          <p:cNvPr id="3" name="Content Placeholder 2"/>
          <p:cNvSpPr>
            <a:spLocks noGrp="1"/>
          </p:cNvSpPr>
          <p:nvPr>
            <p:ph idx="1"/>
          </p:nvPr>
        </p:nvSpPr>
        <p:spPr>
          <a:xfrm>
            <a:off x="457200" y="1591408"/>
            <a:ext cx="8681774" cy="5087877"/>
          </a:xfrm>
        </p:spPr>
        <p:txBody>
          <a:bodyPr/>
          <a:lstStyle/>
          <a:p>
            <a:pPr>
              <a:spcBef>
                <a:spcPts val="0"/>
              </a:spcBef>
            </a:pPr>
            <a:r>
              <a:rPr lang="en-US" dirty="0"/>
              <a:t>Treatment Planning in Practice</a:t>
            </a:r>
          </a:p>
          <a:p>
            <a:pPr>
              <a:spcBef>
                <a:spcPts val="0"/>
              </a:spcBef>
            </a:pPr>
            <a:endParaRPr lang="en-US" dirty="0"/>
          </a:p>
          <a:p>
            <a:pPr>
              <a:spcBef>
                <a:spcPts val="0"/>
              </a:spcBef>
            </a:pPr>
            <a:r>
              <a:rPr lang="en-US" dirty="0"/>
              <a:t>Setting up the Collaboration</a:t>
            </a:r>
          </a:p>
          <a:p>
            <a:pPr>
              <a:spcBef>
                <a:spcPts val="0"/>
              </a:spcBef>
            </a:pPr>
            <a:endParaRPr lang="en-US" dirty="0"/>
          </a:p>
          <a:p>
            <a:pPr>
              <a:spcBef>
                <a:spcPts val="0"/>
              </a:spcBef>
            </a:pPr>
            <a:r>
              <a:rPr lang="en-US" dirty="0"/>
              <a:t>Re-Defining Resistance </a:t>
            </a:r>
          </a:p>
          <a:p>
            <a:pPr>
              <a:spcBef>
                <a:spcPts val="0"/>
              </a:spcBef>
            </a:pPr>
            <a:endParaRPr lang="en-US" dirty="0"/>
          </a:p>
          <a:p>
            <a:pPr>
              <a:spcBef>
                <a:spcPts val="0"/>
              </a:spcBef>
            </a:pPr>
            <a:r>
              <a:rPr lang="en-US" dirty="0"/>
              <a:t>Defining Areas of Treatment Focus</a:t>
            </a:r>
          </a:p>
          <a:p>
            <a:pPr>
              <a:spcBef>
                <a:spcPts val="0"/>
              </a:spcBef>
            </a:pPr>
            <a:endParaRPr lang="en-US" dirty="0"/>
          </a:p>
          <a:p>
            <a:pPr>
              <a:spcBef>
                <a:spcPts val="0"/>
              </a:spcBef>
            </a:pPr>
            <a:r>
              <a:rPr lang="en-US" dirty="0"/>
              <a:t>Developing S.M.A.R.T. Goals</a:t>
            </a:r>
          </a:p>
          <a:p>
            <a:pPr>
              <a:spcBef>
                <a:spcPts val="0"/>
              </a:spcBef>
            </a:pPr>
            <a:endParaRPr lang="en-US" dirty="0"/>
          </a:p>
          <a:p>
            <a:pPr>
              <a:spcBef>
                <a:spcPts val="0"/>
              </a:spcBef>
            </a:pPr>
            <a:r>
              <a:rPr lang="en-US" dirty="0"/>
              <a:t>Treatment Plan Review, Revisit, Revise</a:t>
            </a:r>
          </a:p>
          <a:p>
            <a:pPr>
              <a:spcBef>
                <a:spcPts val="0"/>
              </a:spcBef>
            </a:pPr>
            <a:endParaRPr lang="en-US" dirty="0"/>
          </a:p>
          <a:p>
            <a:pPr>
              <a:spcBef>
                <a:spcPts val="0"/>
              </a:spcBef>
            </a:pPr>
            <a:r>
              <a:rPr lang="en-US" dirty="0"/>
              <a:t>Summary</a:t>
            </a:r>
          </a:p>
          <a:p>
            <a:pPr>
              <a:spcBef>
                <a:spcPts val="0"/>
              </a:spcBef>
            </a:pPr>
            <a:endParaRPr lang="en-US" sz="3200" dirty="0"/>
          </a:p>
          <a:p>
            <a:pPr>
              <a:spcBef>
                <a:spcPts val="0"/>
              </a:spcBef>
            </a:pPr>
            <a:endParaRPr lang="en-US" sz="3200" dirty="0"/>
          </a:p>
          <a:p>
            <a:pPr>
              <a:spcBef>
                <a:spcPts val="0"/>
              </a:spcBef>
            </a:pPr>
            <a:endParaRPr lang="en-US" sz="3200" dirty="0"/>
          </a:p>
          <a:p>
            <a:pPr marL="0" indent="0">
              <a:spcBef>
                <a:spcPts val="0"/>
              </a:spcBef>
              <a:buNone/>
            </a:pPr>
            <a:endParaRPr lang="en-US" sz="4000" dirty="0"/>
          </a:p>
          <a:p>
            <a:pPr>
              <a:spcBef>
                <a:spcPts val="0"/>
              </a:spcBef>
            </a:pPr>
            <a:endParaRPr lang="en-US" sz="4000" dirty="0"/>
          </a:p>
          <a:p>
            <a:pPr lvl="1">
              <a:spcBef>
                <a:spcPts val="0"/>
              </a:spcBef>
            </a:pPr>
            <a:endParaRPr lang="en-US" sz="2000" b="1" dirty="0"/>
          </a:p>
        </p:txBody>
      </p:sp>
      <p:sp>
        <p:nvSpPr>
          <p:cNvPr id="6" name="Slide Number Placeholder 4">
            <a:extLst>
              <a:ext uri="{FF2B5EF4-FFF2-40B4-BE49-F238E27FC236}">
                <a16:creationId xmlns:a16="http://schemas.microsoft.com/office/drawing/2014/main" id="{5052517A-02C9-4258-9A3A-EC4EAA03B2E4}"/>
              </a:ext>
            </a:extLst>
          </p:cNvPr>
          <p:cNvSpPr>
            <a:spLocks noGrp="1"/>
          </p:cNvSpPr>
          <p:nvPr>
            <p:ph type="sldNum" sz="quarter" idx="12"/>
          </p:nvPr>
        </p:nvSpPr>
        <p:spPr>
          <a:xfrm>
            <a:off x="8153400" y="6397191"/>
            <a:ext cx="533400" cy="365125"/>
          </a:xfrm>
        </p:spPr>
        <p:txBody>
          <a:bodyPr/>
          <a:lstStyle/>
          <a:p>
            <a:pPr>
              <a:defRPr/>
            </a:pPr>
            <a:fld id="{1081B6BF-8D73-482C-802E-A8B7468F3D88}" type="slidenum">
              <a:rPr lang="en-US" smtClean="0">
                <a:solidFill>
                  <a:srgbClr val="000000"/>
                </a:solidFill>
              </a:rPr>
              <a:pPr>
                <a:defRPr/>
              </a:pPr>
              <a:t>4</a:t>
            </a:fld>
            <a:endParaRPr lang="en-US" dirty="0">
              <a:solidFill>
                <a:srgbClr val="000000"/>
              </a:solidFill>
            </a:endParaRPr>
          </a:p>
        </p:txBody>
      </p:sp>
      <p:pic>
        <p:nvPicPr>
          <p:cNvPr id="7" name="Picture 6">
            <a:extLst>
              <a:ext uri="{FF2B5EF4-FFF2-40B4-BE49-F238E27FC236}">
                <a16:creationId xmlns:a16="http://schemas.microsoft.com/office/drawing/2014/main" id="{7ABC62C0-5098-4B6F-B18E-C565291EAFC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10791" y="1977655"/>
            <a:ext cx="3402418" cy="2551813"/>
          </a:xfrm>
          <a:prstGeom prst="rect">
            <a:avLst/>
          </a:prstGeom>
        </p:spPr>
      </p:pic>
      <p:sp>
        <p:nvSpPr>
          <p:cNvPr id="8" name="TextBox 7">
            <a:extLst>
              <a:ext uri="{FF2B5EF4-FFF2-40B4-BE49-F238E27FC236}">
                <a16:creationId xmlns:a16="http://schemas.microsoft.com/office/drawing/2014/main" id="{ECA71681-5628-4744-9787-D48CCACF5668}"/>
              </a:ext>
            </a:extLst>
          </p:cNvPr>
          <p:cNvSpPr txBox="1"/>
          <p:nvPr/>
        </p:nvSpPr>
        <p:spPr>
          <a:xfrm>
            <a:off x="5613400" y="4553293"/>
            <a:ext cx="5080000" cy="230832"/>
          </a:xfrm>
          <a:prstGeom prst="rect">
            <a:avLst/>
          </a:prstGeom>
          <a:noFill/>
        </p:spPr>
        <p:txBody>
          <a:bodyPr wrap="square" rtlCol="0">
            <a:spAutoFit/>
          </a:bodyPr>
          <a:lstStyle/>
          <a:p>
            <a:r>
              <a:rPr lang="en-US" sz="900" dirty="0">
                <a:hlinkClick r:id="rId4" tooltip="http://www.greenlivingpedia.org/Sustainable_house_design_features_checklist"/>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466916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9C19-271A-444B-ABAC-9E53D8E8B78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3FD5EC1D-CC32-4294-A31F-1EBE719B74AA}"/>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49</a:t>
            </a:fld>
            <a:endParaRPr lang="en-US">
              <a:solidFill>
                <a:srgbClr val="FFFFFF"/>
              </a:solidFill>
            </a:endParaRPr>
          </a:p>
        </p:txBody>
      </p:sp>
      <p:pic>
        <p:nvPicPr>
          <p:cNvPr id="5" name="Picture 4">
            <a:extLst>
              <a:ext uri="{FF2B5EF4-FFF2-40B4-BE49-F238E27FC236}">
                <a16:creationId xmlns:a16="http://schemas.microsoft.com/office/drawing/2014/main" id="{2978A5D9-C670-45BB-9C36-FCF0D47D03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200" y="956930"/>
            <a:ext cx="8229600" cy="5581982"/>
          </a:xfrm>
          <a:prstGeom prst="rect">
            <a:avLst/>
          </a:prstGeom>
        </p:spPr>
      </p:pic>
      <p:sp>
        <p:nvSpPr>
          <p:cNvPr id="7" name="TextBox 6">
            <a:extLst>
              <a:ext uri="{FF2B5EF4-FFF2-40B4-BE49-F238E27FC236}">
                <a16:creationId xmlns:a16="http://schemas.microsoft.com/office/drawing/2014/main" id="{DC848F90-902F-4B9C-A623-3DDBEDA27C66}"/>
              </a:ext>
            </a:extLst>
          </p:cNvPr>
          <p:cNvSpPr txBox="1"/>
          <p:nvPr/>
        </p:nvSpPr>
        <p:spPr>
          <a:xfrm>
            <a:off x="-2280651" y="10834577"/>
            <a:ext cx="8878119" cy="230832"/>
          </a:xfrm>
          <a:prstGeom prst="rect">
            <a:avLst/>
          </a:prstGeom>
          <a:noFill/>
        </p:spPr>
        <p:txBody>
          <a:bodyPr wrap="square" rtlCol="0">
            <a:spAutoFit/>
          </a:bodyPr>
          <a:lstStyle/>
          <a:p>
            <a:r>
              <a:rPr lang="en-US" sz="900">
                <a:hlinkClick r:id="rId3" tooltip="http://evergreenleaf.blogspot.com/2013/04/my-first-blog-award-liebster.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108880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E17A34-AB33-4BCC-A0E5-159722350F3B}"/>
              </a:ext>
            </a:extLst>
          </p:cNvPr>
          <p:cNvSpPr>
            <a:spLocks noGrp="1"/>
          </p:cNvSpPr>
          <p:nvPr>
            <p:ph type="sldNum" sz="quarter" idx="12"/>
          </p:nvPr>
        </p:nvSpPr>
        <p:spPr/>
        <p:txBody>
          <a:bodyPr/>
          <a:lstStyle/>
          <a:p>
            <a:fld id="{C3111FA1-5AF9-0647-B31D-D6250D4530A3}" type="slidenum">
              <a:rPr lang="en-US" smtClean="0"/>
              <a:t>50</a:t>
            </a:fld>
            <a:endParaRPr lang="en-US" dirty="0"/>
          </a:p>
        </p:txBody>
      </p:sp>
      <p:sp>
        <p:nvSpPr>
          <p:cNvPr id="6" name="TextBox 5">
            <a:extLst>
              <a:ext uri="{FF2B5EF4-FFF2-40B4-BE49-F238E27FC236}">
                <a16:creationId xmlns:a16="http://schemas.microsoft.com/office/drawing/2014/main" id="{4CF00D04-3D18-4CF3-9F67-7F5315950F1C}"/>
              </a:ext>
            </a:extLst>
          </p:cNvPr>
          <p:cNvSpPr txBox="1"/>
          <p:nvPr/>
        </p:nvSpPr>
        <p:spPr>
          <a:xfrm>
            <a:off x="2190750" y="5334000"/>
            <a:ext cx="4762500" cy="230832"/>
          </a:xfrm>
          <a:prstGeom prst="rect">
            <a:avLst/>
          </a:prstGeom>
          <a:noFill/>
        </p:spPr>
        <p:txBody>
          <a:bodyPr wrap="square" rtlCol="0">
            <a:spAutoFit/>
          </a:bodyPr>
          <a:lstStyle/>
          <a:p>
            <a:r>
              <a:rPr lang="en-US" sz="900">
                <a:hlinkClick r:id="rId3" tooltip="http://flickr.com/photos/kkimpel/2056065847"/>
              </a:rPr>
              <a:t>This Photo</a:t>
            </a:r>
            <a:r>
              <a:rPr lang="en-US" sz="900"/>
              <a:t> by Unknown Author is licensed under </a:t>
            </a:r>
            <a:r>
              <a:rPr lang="en-US" sz="900">
                <a:hlinkClick r:id="rId4" tooltip="https://creativecommons.org/licenses/by-nc-nd/3.0/"/>
              </a:rPr>
              <a:t>CC BY-NC-ND</a:t>
            </a:r>
            <a:endParaRPr lang="en-US" sz="900"/>
          </a:p>
        </p:txBody>
      </p:sp>
      <p:pic>
        <p:nvPicPr>
          <p:cNvPr id="8" name="Picture 7">
            <a:extLst>
              <a:ext uri="{FF2B5EF4-FFF2-40B4-BE49-F238E27FC236}">
                <a16:creationId xmlns:a16="http://schemas.microsoft.com/office/drawing/2014/main" id="{8784967B-8CF4-4B98-8F45-2E09728B5CF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4308" y="1979198"/>
            <a:ext cx="6320407" cy="3855322"/>
          </a:xfrm>
          <a:prstGeom prst="rect">
            <a:avLst/>
          </a:prstGeom>
        </p:spPr>
      </p:pic>
    </p:spTree>
    <p:extLst>
      <p:ext uri="{BB962C8B-B14F-4D97-AF65-F5344CB8AC3E}">
        <p14:creationId xmlns:p14="http://schemas.microsoft.com/office/powerpoint/2010/main" val="3469779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925BA9-50A1-409F-8079-5CFA262309EC}"/>
              </a:ext>
            </a:extLst>
          </p:cNvPr>
          <p:cNvSpPr>
            <a:spLocks noGrp="1"/>
          </p:cNvSpPr>
          <p:nvPr>
            <p:ph type="sldNum" sz="quarter" idx="12"/>
          </p:nvPr>
        </p:nvSpPr>
        <p:spPr/>
        <p:txBody>
          <a:bodyPr/>
          <a:lstStyle/>
          <a:p>
            <a:fld id="{C3111FA1-5AF9-0647-B31D-D6250D4530A3}" type="slidenum">
              <a:rPr lang="en-US" smtClean="0"/>
              <a:t>51</a:t>
            </a:fld>
            <a:endParaRPr lang="en-US" dirty="0"/>
          </a:p>
        </p:txBody>
      </p:sp>
      <p:pic>
        <p:nvPicPr>
          <p:cNvPr id="3" name="Picture 2">
            <a:extLst>
              <a:ext uri="{FF2B5EF4-FFF2-40B4-BE49-F238E27FC236}">
                <a16:creationId xmlns:a16="http://schemas.microsoft.com/office/drawing/2014/main" id="{3617E154-5BCF-4A11-A199-51EB3B1F79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0605" y="2062716"/>
            <a:ext cx="5207295" cy="3471530"/>
          </a:xfrm>
          <a:prstGeom prst="rect">
            <a:avLst/>
          </a:prstGeom>
        </p:spPr>
      </p:pic>
    </p:spTree>
    <p:extLst>
      <p:ext uri="{BB962C8B-B14F-4D97-AF65-F5344CB8AC3E}">
        <p14:creationId xmlns:p14="http://schemas.microsoft.com/office/powerpoint/2010/main" val="4228975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8207-7EFB-4077-A0BF-FD78D908F462}"/>
              </a:ext>
            </a:extLst>
          </p:cNvPr>
          <p:cNvSpPr>
            <a:spLocks noGrp="1"/>
          </p:cNvSpPr>
          <p:nvPr>
            <p:ph type="title"/>
          </p:nvPr>
        </p:nvSpPr>
        <p:spPr>
          <a:xfrm>
            <a:off x="457200" y="2411523"/>
            <a:ext cx="7772400" cy="3053611"/>
          </a:xfrm>
        </p:spPr>
        <p:txBody>
          <a:bodyPr/>
          <a:lstStyle/>
          <a:p>
            <a:r>
              <a:rPr lang="en-US" dirty="0"/>
              <a:t>Dr. Greg Schwarz, </a:t>
            </a:r>
            <a:r>
              <a:rPr lang="en-US" dirty="0" err="1"/>
              <a:t>PsyD</a:t>
            </a:r>
            <a:br>
              <a:rPr lang="en-US" dirty="0"/>
            </a:br>
            <a:r>
              <a:rPr lang="en-US" dirty="0">
                <a:solidFill>
                  <a:schemeClr val="bg1"/>
                </a:solidFill>
              </a:rPr>
              <a:t>gschwarz@ph.lacounty.gov</a:t>
            </a:r>
            <a:br>
              <a:rPr lang="en-US" dirty="0"/>
            </a:br>
            <a:r>
              <a:rPr lang="en-US" dirty="0"/>
              <a:t>626-299-3528</a:t>
            </a:r>
            <a:br>
              <a:rPr lang="en-US" dirty="0"/>
            </a:br>
            <a:br>
              <a:rPr lang="en-US" dirty="0"/>
            </a:br>
            <a:br>
              <a:rPr lang="en-US" dirty="0"/>
            </a:br>
            <a:r>
              <a:rPr lang="en-US" dirty="0"/>
              <a:t>Dr. Alyssa Cohen, </a:t>
            </a:r>
            <a:r>
              <a:rPr lang="en-US" dirty="0" err="1"/>
              <a:t>PsyD</a:t>
            </a:r>
            <a:br>
              <a:rPr lang="en-US" dirty="0"/>
            </a:br>
            <a:r>
              <a:rPr lang="en-US" dirty="0"/>
              <a:t>acohen@ph.lacounty.gov</a:t>
            </a:r>
            <a:br>
              <a:rPr lang="en-US" dirty="0"/>
            </a:br>
            <a:r>
              <a:rPr lang="en-US" dirty="0"/>
              <a:t>626-299-3534</a:t>
            </a:r>
          </a:p>
        </p:txBody>
      </p:sp>
      <p:sp>
        <p:nvSpPr>
          <p:cNvPr id="3" name="Text Placeholder 2">
            <a:extLst>
              <a:ext uri="{FF2B5EF4-FFF2-40B4-BE49-F238E27FC236}">
                <a16:creationId xmlns:a16="http://schemas.microsoft.com/office/drawing/2014/main" id="{E0A1DAA5-43F8-43AE-869D-E9AB6883176B}"/>
              </a:ext>
            </a:extLst>
          </p:cNvPr>
          <p:cNvSpPr>
            <a:spLocks noGrp="1"/>
          </p:cNvSpPr>
          <p:nvPr>
            <p:ph type="body" idx="1"/>
          </p:nvPr>
        </p:nvSpPr>
        <p:spPr>
          <a:xfrm>
            <a:off x="381000" y="221798"/>
            <a:ext cx="7772400" cy="403455"/>
          </a:xfrm>
        </p:spPr>
        <p:txBody>
          <a:bodyPr/>
          <a:lstStyle/>
          <a:p>
            <a:r>
              <a:rPr lang="en-US" sz="4400" dirty="0"/>
              <a:t>Contact Us</a:t>
            </a:r>
          </a:p>
        </p:txBody>
      </p:sp>
      <p:sp>
        <p:nvSpPr>
          <p:cNvPr id="4" name="Slide Number Placeholder 3">
            <a:extLst>
              <a:ext uri="{FF2B5EF4-FFF2-40B4-BE49-F238E27FC236}">
                <a16:creationId xmlns:a16="http://schemas.microsoft.com/office/drawing/2014/main" id="{A3605C61-4E35-4A01-AE7B-800E1B362000}"/>
              </a:ext>
            </a:extLst>
          </p:cNvPr>
          <p:cNvSpPr>
            <a:spLocks noGrp="1"/>
          </p:cNvSpPr>
          <p:nvPr>
            <p:ph type="sldNum" sz="quarter" idx="12"/>
          </p:nvPr>
        </p:nvSpPr>
        <p:spPr/>
        <p:txBody>
          <a:bodyPr/>
          <a:lstStyle/>
          <a:p>
            <a:fld id="{C3111FA1-5AF9-0647-B31D-D6250D4530A3}" type="slidenum">
              <a:rPr lang="en-US" smtClean="0"/>
              <a:t>52</a:t>
            </a:fld>
            <a:endParaRPr lang="en-US" dirty="0"/>
          </a:p>
        </p:txBody>
      </p:sp>
    </p:spTree>
    <p:extLst>
      <p:ext uri="{BB962C8B-B14F-4D97-AF65-F5344CB8AC3E}">
        <p14:creationId xmlns:p14="http://schemas.microsoft.com/office/powerpoint/2010/main" val="393420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0FAB-5330-465D-AD10-24ADC74BEFD1}"/>
              </a:ext>
            </a:extLst>
          </p:cNvPr>
          <p:cNvSpPr>
            <a:spLocks noGrp="1"/>
          </p:cNvSpPr>
          <p:nvPr>
            <p:ph type="title"/>
          </p:nvPr>
        </p:nvSpPr>
        <p:spPr/>
        <p:txBody>
          <a:bodyPr/>
          <a:lstStyle/>
          <a:p>
            <a:pPr algn="ctr"/>
            <a:r>
              <a:rPr lang="en-US" sz="3200" dirty="0"/>
              <a:t>What About Me?</a:t>
            </a:r>
          </a:p>
        </p:txBody>
      </p:sp>
      <p:sp>
        <p:nvSpPr>
          <p:cNvPr id="3" name="Content Placeholder 2">
            <a:extLst>
              <a:ext uri="{FF2B5EF4-FFF2-40B4-BE49-F238E27FC236}">
                <a16:creationId xmlns:a16="http://schemas.microsoft.com/office/drawing/2014/main" id="{C29194F5-7B63-42AF-92DF-7227DAAA0479}"/>
              </a:ext>
            </a:extLst>
          </p:cNvPr>
          <p:cNvSpPr>
            <a:spLocks noGrp="1"/>
          </p:cNvSpPr>
          <p:nvPr>
            <p:ph idx="1"/>
          </p:nvPr>
        </p:nvSpPr>
        <p:spPr/>
        <p:txBody>
          <a:bodyPr/>
          <a:lstStyle/>
          <a:p>
            <a:r>
              <a:rPr lang="en-US" dirty="0"/>
              <a:t>Why are you attending this training and what information is beneficial to you?</a:t>
            </a:r>
          </a:p>
          <a:p>
            <a:r>
              <a:rPr lang="en-US" dirty="0"/>
              <a:t>What are your frustrations in the treatment planning process?</a:t>
            </a:r>
          </a:p>
          <a:p>
            <a:endParaRPr lang="en-US" dirty="0"/>
          </a:p>
        </p:txBody>
      </p:sp>
      <p:sp>
        <p:nvSpPr>
          <p:cNvPr id="5" name="Slide Number Placeholder 4">
            <a:extLst>
              <a:ext uri="{FF2B5EF4-FFF2-40B4-BE49-F238E27FC236}">
                <a16:creationId xmlns:a16="http://schemas.microsoft.com/office/drawing/2014/main" id="{F9BA4094-D294-4892-A945-4455F4E12E46}"/>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5</a:t>
            </a:fld>
            <a:endParaRPr lang="en-US">
              <a:solidFill>
                <a:srgbClr val="FFFFFF"/>
              </a:solidFill>
            </a:endParaRPr>
          </a:p>
        </p:txBody>
      </p:sp>
      <p:pic>
        <p:nvPicPr>
          <p:cNvPr id="7" name="Picture 6">
            <a:extLst>
              <a:ext uri="{FF2B5EF4-FFF2-40B4-BE49-F238E27FC236}">
                <a16:creationId xmlns:a16="http://schemas.microsoft.com/office/drawing/2014/main" id="{B520938D-BDE0-4D05-A6CD-FADDEDBFE6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79515" y="3118894"/>
            <a:ext cx="4513385" cy="2933700"/>
          </a:xfrm>
          <a:prstGeom prst="rect">
            <a:avLst/>
          </a:prstGeom>
        </p:spPr>
      </p:pic>
    </p:spTree>
    <p:extLst>
      <p:ext uri="{BB962C8B-B14F-4D97-AF65-F5344CB8AC3E}">
        <p14:creationId xmlns:p14="http://schemas.microsoft.com/office/powerpoint/2010/main" val="6317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2713" y="2565170"/>
            <a:ext cx="7646455" cy="2009552"/>
          </a:xfrm>
        </p:spPr>
        <p:txBody>
          <a:bodyPr/>
          <a:lstStyle/>
          <a:p>
            <a:pPr>
              <a:lnSpc>
                <a:spcPct val="100000"/>
              </a:lnSpc>
            </a:pPr>
            <a:r>
              <a:rPr lang="en-US" sz="5400" dirty="0"/>
              <a:t>TREATMENT PLANNING IN PRACTICE    </a:t>
            </a:r>
          </a:p>
        </p:txBody>
      </p:sp>
      <p:sp>
        <p:nvSpPr>
          <p:cNvPr id="3" name="Slide Number Placeholder 2">
            <a:extLst>
              <a:ext uri="{FF2B5EF4-FFF2-40B4-BE49-F238E27FC236}">
                <a16:creationId xmlns:a16="http://schemas.microsoft.com/office/drawing/2014/main" id="{9EEDA581-0C93-4255-A84D-295C3427809C}"/>
              </a:ext>
            </a:extLst>
          </p:cNvPr>
          <p:cNvSpPr>
            <a:spLocks noGrp="1"/>
          </p:cNvSpPr>
          <p:nvPr>
            <p:ph type="sldNum" sz="quarter" idx="12"/>
          </p:nvPr>
        </p:nvSpPr>
        <p:spPr/>
        <p:txBody>
          <a:bodyPr/>
          <a:lstStyle/>
          <a:p>
            <a:fld id="{C3111FA1-5AF9-0647-B31D-D6250D4530A3}" type="slidenum">
              <a:rPr lang="en-US" smtClean="0"/>
              <a:t>6</a:t>
            </a:fld>
            <a:endParaRPr lang="en-US" dirty="0"/>
          </a:p>
        </p:txBody>
      </p:sp>
    </p:spTree>
    <p:extLst>
      <p:ext uri="{BB962C8B-B14F-4D97-AF65-F5344CB8AC3E}">
        <p14:creationId xmlns:p14="http://schemas.microsoft.com/office/powerpoint/2010/main" val="91846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CA9C-8782-414C-876F-D508C5355661}"/>
              </a:ext>
            </a:extLst>
          </p:cNvPr>
          <p:cNvSpPr>
            <a:spLocks noGrp="1"/>
          </p:cNvSpPr>
          <p:nvPr>
            <p:ph type="title"/>
          </p:nvPr>
        </p:nvSpPr>
        <p:spPr/>
        <p:txBody>
          <a:bodyPr/>
          <a:lstStyle/>
          <a:p>
            <a:pPr algn="ctr"/>
            <a:r>
              <a:rPr lang="en-US" dirty="0"/>
              <a:t>Treatment Delivery: The Thomas Guide/GPS Version</a:t>
            </a:r>
          </a:p>
        </p:txBody>
      </p:sp>
      <p:sp>
        <p:nvSpPr>
          <p:cNvPr id="3" name="Content Placeholder 2">
            <a:extLst>
              <a:ext uri="{FF2B5EF4-FFF2-40B4-BE49-F238E27FC236}">
                <a16:creationId xmlns:a16="http://schemas.microsoft.com/office/drawing/2014/main" id="{E2734DA7-1581-4803-B26F-880FDFF72595}"/>
              </a:ext>
            </a:extLst>
          </p:cNvPr>
          <p:cNvSpPr>
            <a:spLocks noGrp="1"/>
          </p:cNvSpPr>
          <p:nvPr>
            <p:ph idx="1"/>
          </p:nvPr>
        </p:nvSpPr>
        <p:spPr>
          <a:xfrm>
            <a:off x="457200" y="1446993"/>
            <a:ext cx="8229600" cy="5274481"/>
          </a:xfrm>
        </p:spPr>
        <p:txBody>
          <a:bodyPr/>
          <a:lstStyle/>
          <a:p>
            <a:pPr algn="just"/>
            <a:r>
              <a:rPr lang="en-US" dirty="0"/>
              <a:t>What is the purpose of Treatment Planning?</a:t>
            </a:r>
          </a:p>
          <a:p>
            <a:pPr marL="0" indent="0" algn="just">
              <a:buNone/>
            </a:pPr>
            <a:endParaRPr lang="en-US" dirty="0"/>
          </a:p>
          <a:p>
            <a:pPr marL="0" indent="0">
              <a:buNone/>
            </a:pPr>
            <a:r>
              <a:rPr lang="en-US" sz="2000" dirty="0"/>
              <a:t>“Care management is a set of activities intended to improve patient care and reduce the need for medical services by enhancing coordination of care, eliminate duplication, and helping patients and caregivers more effectively manage health conditions. These efforts have demonstrated potential to improve quality and control costs for patients with complex conditions.”</a:t>
            </a:r>
          </a:p>
          <a:p>
            <a:pPr marL="0" indent="0">
              <a:buNone/>
            </a:pPr>
            <a:r>
              <a:rPr lang="en-US" dirty="0"/>
              <a:t>	</a:t>
            </a:r>
            <a:r>
              <a:rPr lang="en-US" sz="1600" dirty="0"/>
              <a:t>Goodell S., </a:t>
            </a:r>
            <a:r>
              <a:rPr lang="en-US" sz="1600" dirty="0" err="1"/>
              <a:t>Bodenheimer</a:t>
            </a:r>
            <a:r>
              <a:rPr lang="en-US" sz="1600" dirty="0"/>
              <a:t> TS, Berry-Millet R. (2009) Robert Wood Johnson Foundation, 		</a:t>
            </a:r>
            <a:r>
              <a:rPr lang="en-US" sz="1600" i="1" dirty="0"/>
              <a:t>The Synthesis Report</a:t>
            </a:r>
          </a:p>
          <a:p>
            <a:endParaRPr lang="en-US" dirty="0"/>
          </a:p>
          <a:p>
            <a:r>
              <a:rPr lang="en-US" dirty="0"/>
              <a:t>How is Treatment Planning conducted? </a:t>
            </a:r>
          </a:p>
          <a:p>
            <a:pPr lvl="1"/>
            <a:r>
              <a:rPr lang="en-US" dirty="0"/>
              <a:t>Turning the concepts into a map to follow</a:t>
            </a:r>
          </a:p>
        </p:txBody>
      </p:sp>
      <p:sp>
        <p:nvSpPr>
          <p:cNvPr id="5" name="Slide Number Placeholder 4">
            <a:extLst>
              <a:ext uri="{FF2B5EF4-FFF2-40B4-BE49-F238E27FC236}">
                <a16:creationId xmlns:a16="http://schemas.microsoft.com/office/drawing/2014/main" id="{B53F78E1-785A-4DD4-A296-FC4E3E22FB94}"/>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7</a:t>
            </a:fld>
            <a:endParaRPr lang="en-US">
              <a:solidFill>
                <a:srgbClr val="FFFFFF"/>
              </a:solidFill>
            </a:endParaRPr>
          </a:p>
        </p:txBody>
      </p:sp>
    </p:spTree>
    <p:extLst>
      <p:ext uri="{BB962C8B-B14F-4D97-AF65-F5344CB8AC3E}">
        <p14:creationId xmlns:p14="http://schemas.microsoft.com/office/powerpoint/2010/main" val="291895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E0F5-BB06-4199-9DB9-10E4B84C3A24}"/>
              </a:ext>
            </a:extLst>
          </p:cNvPr>
          <p:cNvSpPr>
            <a:spLocks noGrp="1"/>
          </p:cNvSpPr>
          <p:nvPr>
            <p:ph type="title"/>
          </p:nvPr>
        </p:nvSpPr>
        <p:spPr/>
        <p:txBody>
          <a:bodyPr/>
          <a:lstStyle/>
          <a:p>
            <a:pPr algn="ctr"/>
            <a:r>
              <a:rPr lang="en-US" dirty="0"/>
              <a:t>To Engage or Not Engage, that is the question?</a:t>
            </a:r>
          </a:p>
        </p:txBody>
      </p:sp>
      <p:sp>
        <p:nvSpPr>
          <p:cNvPr id="3" name="Content Placeholder 2">
            <a:extLst>
              <a:ext uri="{FF2B5EF4-FFF2-40B4-BE49-F238E27FC236}">
                <a16:creationId xmlns:a16="http://schemas.microsoft.com/office/drawing/2014/main" id="{6A29E383-AC97-4160-8700-284C91173CC2}"/>
              </a:ext>
            </a:extLst>
          </p:cNvPr>
          <p:cNvSpPr>
            <a:spLocks noGrp="1"/>
          </p:cNvSpPr>
          <p:nvPr>
            <p:ph idx="1"/>
          </p:nvPr>
        </p:nvSpPr>
        <p:spPr/>
        <p:txBody>
          <a:bodyPr/>
          <a:lstStyle/>
          <a:p>
            <a:pPr marL="0" indent="0" algn="ctr">
              <a:buNone/>
            </a:pPr>
            <a:r>
              <a:rPr lang="en-US" dirty="0"/>
              <a:t>“If you don't know where you are going,</a:t>
            </a:r>
            <a:br>
              <a:rPr lang="en-US" dirty="0"/>
            </a:br>
            <a:r>
              <a:rPr lang="en-US" dirty="0"/>
              <a:t>you'll end up someplace else.”</a:t>
            </a:r>
          </a:p>
          <a:p>
            <a:pPr marL="0" indent="0" algn="ctr">
              <a:buNone/>
            </a:pPr>
            <a:r>
              <a:rPr lang="en-US" dirty="0"/>
              <a:t>Yogi Berra</a:t>
            </a:r>
          </a:p>
          <a:p>
            <a:endParaRPr lang="en-US" dirty="0"/>
          </a:p>
        </p:txBody>
      </p:sp>
      <p:sp>
        <p:nvSpPr>
          <p:cNvPr id="5" name="Slide Number Placeholder 4">
            <a:extLst>
              <a:ext uri="{FF2B5EF4-FFF2-40B4-BE49-F238E27FC236}">
                <a16:creationId xmlns:a16="http://schemas.microsoft.com/office/drawing/2014/main" id="{88068810-05CB-4810-948C-4BA5EE5D95AE}"/>
              </a:ext>
            </a:extLst>
          </p:cNvPr>
          <p:cNvSpPr>
            <a:spLocks noGrp="1"/>
          </p:cNvSpPr>
          <p:nvPr>
            <p:ph type="sldNum" sz="quarter" idx="12"/>
          </p:nvPr>
        </p:nvSpPr>
        <p:spPr/>
        <p:txBody>
          <a:bodyPr/>
          <a:lstStyle/>
          <a:p>
            <a:pPr>
              <a:defRPr/>
            </a:pPr>
            <a:fld id="{1081B6BF-8D73-482C-802E-A8B7468F3D88}" type="slidenum">
              <a:rPr lang="en-US" smtClean="0">
                <a:solidFill>
                  <a:srgbClr val="FFFFFF"/>
                </a:solidFill>
              </a:rPr>
              <a:pPr>
                <a:defRPr/>
              </a:pPr>
              <a:t>8</a:t>
            </a:fld>
            <a:endParaRPr lang="en-US">
              <a:solidFill>
                <a:srgbClr val="FFFFFF"/>
              </a:solidFill>
            </a:endParaRPr>
          </a:p>
        </p:txBody>
      </p:sp>
      <p:pic>
        <p:nvPicPr>
          <p:cNvPr id="7" name="Picture 6">
            <a:extLst>
              <a:ext uri="{FF2B5EF4-FFF2-40B4-BE49-F238E27FC236}">
                <a16:creationId xmlns:a16="http://schemas.microsoft.com/office/drawing/2014/main" id="{F2F8D2AF-A5BB-4C53-B6C0-D10396B9ABB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92347" y="2891117"/>
            <a:ext cx="5344254" cy="3154873"/>
          </a:xfrm>
          <a:prstGeom prst="rect">
            <a:avLst/>
          </a:prstGeom>
        </p:spPr>
      </p:pic>
    </p:spTree>
    <p:extLst>
      <p:ext uri="{BB962C8B-B14F-4D97-AF65-F5344CB8AC3E}">
        <p14:creationId xmlns:p14="http://schemas.microsoft.com/office/powerpoint/2010/main" val="2736122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Presentation-Faces-SealAndLogo [Read-Only]" id="{567B84C5-932E-4BA0-A65C-C790C7DFEDE8}" vid="{C5EE8749-353E-44EC-885E-60E05FB2F2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DPH-Presentation-Faces-SealAndLogo</Template>
  <TotalTime>36813</TotalTime>
  <Words>2851</Words>
  <Application>Microsoft Office PowerPoint</Application>
  <PresentationFormat>On-screen Show (4:3)</PresentationFormat>
  <Paragraphs>500</Paragraphs>
  <Slides>53</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ＭＳ Ｐゴシック</vt:lpstr>
      <vt:lpstr>Arial</vt:lpstr>
      <vt:lpstr>Calibri</vt:lpstr>
      <vt:lpstr>Wingdings</vt:lpstr>
      <vt:lpstr>Office Theme</vt:lpstr>
      <vt:lpstr>TREATMENT PLANNING FOR COMPLEX NEEDS:  Integrating Mental Health, Physical Health and Substance Use Disorders  </vt:lpstr>
      <vt:lpstr>Dr. Greg Schwarz, Psy.D. Dr. Alyssa Cohen, Psy.D.  Los Angeles County Department of Public Health Substance Abuse Prevention and Control </vt:lpstr>
      <vt:lpstr>Financial Disclosure</vt:lpstr>
      <vt:lpstr>Objectives</vt:lpstr>
      <vt:lpstr>Outline</vt:lpstr>
      <vt:lpstr>What About Me?</vt:lpstr>
      <vt:lpstr>TREATMENT PLANNING IN PRACTICE    </vt:lpstr>
      <vt:lpstr>Treatment Delivery: The Thomas Guide/GPS Version</vt:lpstr>
      <vt:lpstr>To Engage or Not Engage, that is the question?</vt:lpstr>
      <vt:lpstr>Treatment Planning IS…</vt:lpstr>
      <vt:lpstr>Treatment Planning is NOT…</vt:lpstr>
      <vt:lpstr>  Simple &amp; Complex Treatment Plans  </vt:lpstr>
      <vt:lpstr>SETTING UP COLLABORATION </vt:lpstr>
      <vt:lpstr>Patient Collaboration </vt:lpstr>
      <vt:lpstr>Patient Collaboration cont’d</vt:lpstr>
      <vt:lpstr>RE-DEFINING RESISTANCE   </vt:lpstr>
      <vt:lpstr>What is Resistance?</vt:lpstr>
      <vt:lpstr>Working With Resistance</vt:lpstr>
      <vt:lpstr>Patient Expectations</vt:lpstr>
      <vt:lpstr>Provider Expectations</vt:lpstr>
      <vt:lpstr>WHERE TO FIND THE INFORMATION</vt:lpstr>
      <vt:lpstr>Information Gathering </vt:lpstr>
      <vt:lpstr>Purpose of Assessment</vt:lpstr>
      <vt:lpstr>Assessment Components</vt:lpstr>
      <vt:lpstr>Observational/Behavioral Assessment</vt:lpstr>
      <vt:lpstr>Cultural Factors</vt:lpstr>
      <vt:lpstr>Cultural Factors</vt:lpstr>
      <vt:lpstr>Quick Stretch Break</vt:lpstr>
      <vt:lpstr>DEVELOPING GOALS  </vt:lpstr>
      <vt:lpstr>Knowledge vs. Action</vt:lpstr>
      <vt:lpstr>Problems, Goals &amp; Objectives</vt:lpstr>
      <vt:lpstr>Problems, Goals &amp; Objectives</vt:lpstr>
      <vt:lpstr>Comprehensive Planning</vt:lpstr>
      <vt:lpstr>The BioPsychoSocial Approach</vt:lpstr>
      <vt:lpstr>The BioPsychoSocial Areas</vt:lpstr>
      <vt:lpstr>The “Bio” </vt:lpstr>
      <vt:lpstr>The “Psycho” </vt:lpstr>
      <vt:lpstr>The “Social” </vt:lpstr>
      <vt:lpstr>S.M.A.R.T. (M.A.T.R.S.) Goals</vt:lpstr>
      <vt:lpstr>PowerPoint Presentation</vt:lpstr>
      <vt:lpstr>Examples of S.M.A.R.T. (M.A.T.R.S.) Goals</vt:lpstr>
      <vt:lpstr>S.M.A.R.T. (M.A.T.R.S.) Goals</vt:lpstr>
      <vt:lpstr>PowerPoint Presentation</vt:lpstr>
      <vt:lpstr>TREATMENT PLAN REVIEW       </vt:lpstr>
      <vt:lpstr>Review of Progress, Goals, and Experience</vt:lpstr>
      <vt:lpstr>Review of Progress, Goals, and Experience</vt:lpstr>
      <vt:lpstr>Updating Treatment Plan</vt:lpstr>
      <vt:lpstr>PowerPoint Presentation</vt:lpstr>
      <vt:lpstr>Summary</vt:lpstr>
      <vt:lpstr>PowerPoint Presentation</vt:lpstr>
      <vt:lpstr>PowerPoint Presentation</vt:lpstr>
      <vt:lpstr>PowerPoint Presentation</vt:lpstr>
      <vt:lpstr>Dr. Greg Schwarz, PsyD gschwarz@ph.lacounty.gov 626-299-3528   Dr. Alyssa Cohen, PsyD acohen@ph.lacounty.gov 626-299-3534</vt:lpstr>
    </vt:vector>
  </TitlesOfParts>
  <Company>County of Los Angeles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GSchwarz@ph.lacounty.gov</dc:creator>
  <cp:lastModifiedBy>Alyssa Cohen</cp:lastModifiedBy>
  <cp:revision>549</cp:revision>
  <cp:lastPrinted>2018-10-18T17:39:26Z</cp:lastPrinted>
  <dcterms:created xsi:type="dcterms:W3CDTF">2015-12-02T00:16:50Z</dcterms:created>
  <dcterms:modified xsi:type="dcterms:W3CDTF">2018-10-22T18:46:34Z</dcterms:modified>
</cp:coreProperties>
</file>